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Inter Bold" panose="020B0604020202020204" charset="0"/>
      <p:regular r:id="rId20"/>
    </p:embeddedFont>
    <p:embeddedFont>
      <p:font typeface="Calibri" panose="020F0502020204030204" pitchFamily="34" charset="0"/>
      <p:regular r:id="rId21"/>
      <p:bold r:id="rId22"/>
      <p:italic r:id="rId23"/>
      <p:boldItalic r:id="rId24"/>
    </p:embeddedFont>
    <p:embeddedFont>
      <p:font typeface="Inter Italics" panose="020B0604020202020204" charset="0"/>
      <p:regular r:id="rId25"/>
    </p:embeddedFont>
    <p:embeddedFont>
      <p:font typeface="HK Grotesk Medium" panose="020B0604020202020204" charset="0"/>
      <p:regular r:id="rId26"/>
    </p:embeddedFont>
    <p:embeddedFont>
      <p:font typeface="Inter"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22" autoAdjust="0"/>
  </p:normalViewPr>
  <p:slideViewPr>
    <p:cSldViewPr>
      <p:cViewPr varScale="1">
        <p:scale>
          <a:sx n="48" d="100"/>
          <a:sy n="48" d="100"/>
        </p:scale>
        <p:origin x="660"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png>
</file>

<file path=ppt/media/image10.png>
</file>

<file path=ppt/media/image11.png>
</file>

<file path=ppt/media/image11.svg>
</file>

<file path=ppt/media/image12.png>
</file>

<file path=ppt/media/image13.png>
</file>

<file path=ppt/media/image13.svg>
</file>

<file path=ppt/media/image14.png>
</file>

<file path=ppt/media/image15.png>
</file>

<file path=ppt/media/image17.svg>
</file>

<file path=ppt/media/image2.png>
</file>

<file path=ppt/media/image2.svg>
</file>

<file path=ppt/media/image21.svg>
</file>

<file path=ppt/media/image23.svg>
</file>

<file path=ppt/media/image25.svg>
</file>

<file path=ppt/media/image27.svg>
</file>

<file path=ppt/media/image29.svg>
</file>

<file path=ppt/media/image3.png>
</file>

<file path=ppt/media/image31.svg>
</file>

<file path=ppt/media/image33.svg>
</file>

<file path=ppt/media/image4.png>
</file>

<file path=ppt/media/image4.svg>
</file>

<file path=ppt/media/image5.png>
</file>

<file path=ppt/media/image6.png>
</file>

<file path=ppt/media/image6.svg>
</file>

<file path=ppt/media/image7.png>
</file>

<file path=ppt/media/image8.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6/8/2024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6/8/2024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6/8/2024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mailto:vananhn1703@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hyperlink" Target="https://github.com/AnhNV17/Java-Practice/blob/main/src/main/com/java/practice/InformationCollector.java" TargetMode="External"/><Relationship Id="rId5" Type="http://schemas.openxmlformats.org/officeDocument/2006/relationships/image" Target="../media/image25.sv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hyperlink" Target="https://github.com/AnhNV17/Java-Practice/blob/main/src/main/com/java/practice/FileRandomContentGenerator.java"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hyperlink" Target="https://github.com/AnhNV17/Java-Practice/blob/main/src/main/com/java/practice/FileRandomGeneratorImprovement.java"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hyperlink" Target="https://github.com/AnhNV17/Java-Practice/blob/main/src/main/com/java/practice/FileLineContentReader.java"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hyperlink" Target="https://github.com/AnhNV17/Java-Practice/blob/main/src/main/com/java/practice/WordSearching.java"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hyperlink" Target="https://github.com/AnhNV17/Java-Practice/blob/main/src/main/com/java/practice/DirectoryTreeDescriber.java"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hyperlink" Target="https://github.com/AnhNV17/Java-Practice/blob/main/src/main/com/java/practice/FileReader.java" TargetMode="External"/><Relationship Id="rId5" Type="http://schemas.openxmlformats.org/officeDocument/2006/relationships/image" Target="../media/image13.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hyperlink" Target="https://github.com/AnhNV17/Java-Practice/blob/main/src/main/com/java/practice/SensetiveWordsFiltering.java"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hyperlink" Target="https://github.com/AnhNV17/Java-Practice/blob/main/src/main/com/java/practice/FileWritter.java"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C183D7F6-B498-43B3-948B-1728B52AA6E4}">
                <adec:decorative xmlns:adec="http://schemas.microsoft.com/office/drawing/2017/decorative" xmlns="" val="1"/>
              </a:ext>
            </a:extLst>
          </p:cNvPr>
          <p:cNvSpPr/>
          <p:nvPr/>
        </p:nvSpPr>
        <p:spPr>
          <a:xfrm>
            <a:off x="-409993" y="0"/>
            <a:ext cx="19044231" cy="10641322"/>
          </a:xfrm>
          <a:custGeom>
            <a:avLst/>
            <a:gdLst/>
            <a:ahLst/>
            <a:cxnLst/>
            <a:rect l="l" t="t" r="r" b="b"/>
            <a:pathLst>
              <a:path w="19044231" h="10641322">
                <a:moveTo>
                  <a:pt x="0" y="0"/>
                </a:moveTo>
                <a:lnTo>
                  <a:pt x="19044231" y="0"/>
                </a:lnTo>
                <a:lnTo>
                  <a:pt x="19044231" y="10641322"/>
                </a:lnTo>
                <a:lnTo>
                  <a:pt x="0" y="10641322"/>
                </a:lnTo>
                <a:lnTo>
                  <a:pt x="0" y="0"/>
                </a:lnTo>
                <a:close/>
              </a:path>
            </a:pathLst>
          </a:custGeom>
          <a:blipFill>
            <a:blip r:embed="rId2">
              <a:extLst>
                <a:ext uri="{96DAC541-7B7A-43D3-8B79-37D633B846F1}">
                  <asvg:svgBlip xmlns:asvg="http://schemas.microsoft.com/office/drawing/2016/SVG/main" xmlns="" r:embed="rId3"/>
                </a:ext>
              </a:extLst>
            </a:blip>
            <a:stretch>
              <a:fillRect b="-667"/>
            </a:stretch>
          </a:blipFill>
        </p:spPr>
      </p:sp>
      <p:sp>
        <p:nvSpPr>
          <p:cNvPr id="3" name="AutoShape 3">
            <a:extLst>
              <a:ext uri="{C183D7F6-B498-43B3-948B-1728B52AA6E4}">
                <adec:decorative xmlns:adec="http://schemas.microsoft.com/office/drawing/2017/decorative" xmlns="" val="1"/>
              </a:ext>
            </a:extLst>
          </p:cNvPr>
          <p:cNvSpPr/>
          <p:nvPr/>
        </p:nvSpPr>
        <p:spPr>
          <a:xfrm rot="5043">
            <a:off x="1028656" y="1059656"/>
            <a:ext cx="16230617" cy="0"/>
          </a:xfrm>
          <a:prstGeom prst="line">
            <a:avLst/>
          </a:prstGeom>
          <a:ln w="9525" cap="flat">
            <a:solidFill>
              <a:srgbClr val="2C2C2C"/>
            </a:solidFill>
            <a:prstDash val="solid"/>
            <a:headEnd type="none" w="sm" len="sm"/>
            <a:tailEnd type="none" w="sm" len="sm"/>
          </a:ln>
        </p:spPr>
      </p:sp>
      <p:sp>
        <p:nvSpPr>
          <p:cNvPr id="4" name="TextBox 4"/>
          <p:cNvSpPr txBox="1"/>
          <p:nvPr/>
        </p:nvSpPr>
        <p:spPr>
          <a:xfrm>
            <a:off x="1876698" y="3920387"/>
            <a:ext cx="15088656" cy="2548741"/>
          </a:xfrm>
          <a:prstGeom prst="rect">
            <a:avLst/>
          </a:prstGeom>
        </p:spPr>
        <p:txBody>
          <a:bodyPr lIns="0" tIns="0" rIns="0" bIns="0" rtlCol="0" anchor="t">
            <a:spAutoFit/>
          </a:bodyPr>
          <a:lstStyle/>
          <a:p>
            <a:pPr algn="ctr">
              <a:lnSpc>
                <a:spcPts val="19036"/>
              </a:lnSpc>
            </a:pPr>
            <a:r>
              <a:rPr lang="en-US" sz="19036" spc="-380">
                <a:solidFill>
                  <a:srgbClr val="FFFFFF"/>
                </a:solidFill>
                <a:latin typeface="Inter Bold"/>
                <a:ea typeface="Inter Bold"/>
                <a:cs typeface="Inter Bold"/>
                <a:sym typeface="Inter Bold"/>
              </a:rPr>
              <a:t>FILE I/O</a:t>
            </a:r>
          </a:p>
        </p:txBody>
      </p:sp>
      <p:sp>
        <p:nvSpPr>
          <p:cNvPr id="5" name="TextBox 5"/>
          <p:cNvSpPr txBox="1"/>
          <p:nvPr/>
        </p:nvSpPr>
        <p:spPr>
          <a:xfrm>
            <a:off x="1876698" y="1385401"/>
            <a:ext cx="3820244" cy="349250"/>
          </a:xfrm>
          <a:prstGeom prst="rect">
            <a:avLst/>
          </a:prstGeom>
        </p:spPr>
        <p:txBody>
          <a:bodyPr lIns="0" tIns="0" rIns="0" bIns="0" rtlCol="0" anchor="t">
            <a:spAutoFit/>
          </a:bodyPr>
          <a:lstStyle/>
          <a:p>
            <a:pPr marL="0" lvl="0" indent="0" algn="l">
              <a:lnSpc>
                <a:spcPts val="2799"/>
              </a:lnSpc>
            </a:pPr>
            <a:r>
              <a:rPr lang="en-US" sz="1999" dirty="0">
                <a:solidFill>
                  <a:srgbClr val="2C2C2C"/>
                </a:solidFill>
                <a:latin typeface="HK Grotesk Medium"/>
                <a:ea typeface="HK Grotesk Medium"/>
                <a:cs typeface="HK Grotesk Medium"/>
                <a:sym typeface="HK Grotesk Medium"/>
              </a:rPr>
              <a:t>Van </a:t>
            </a:r>
            <a:r>
              <a:rPr lang="en-US" sz="1999" dirty="0" err="1">
                <a:solidFill>
                  <a:srgbClr val="2C2C2C"/>
                </a:solidFill>
                <a:latin typeface="HK Grotesk Medium"/>
                <a:ea typeface="HK Grotesk Medium"/>
                <a:cs typeface="HK Grotesk Medium"/>
                <a:sym typeface="HK Grotesk Medium"/>
              </a:rPr>
              <a:t>Anh</a:t>
            </a:r>
            <a:r>
              <a:rPr lang="en-US" sz="1999" dirty="0">
                <a:solidFill>
                  <a:srgbClr val="2C2C2C"/>
                </a:solidFill>
                <a:latin typeface="HK Grotesk Medium"/>
                <a:ea typeface="HK Grotesk Medium"/>
                <a:cs typeface="HK Grotesk Medium"/>
                <a:sym typeface="HK Grotesk Medium"/>
              </a:rPr>
              <a:t> Nguyen</a:t>
            </a:r>
          </a:p>
        </p:txBody>
      </p:sp>
      <p:sp>
        <p:nvSpPr>
          <p:cNvPr id="6" name="TextBox 6"/>
          <p:cNvSpPr txBox="1"/>
          <p:nvPr/>
        </p:nvSpPr>
        <p:spPr>
          <a:xfrm>
            <a:off x="7809389" y="1385401"/>
            <a:ext cx="2996062" cy="349250"/>
          </a:xfrm>
          <a:prstGeom prst="rect">
            <a:avLst/>
          </a:prstGeom>
        </p:spPr>
        <p:txBody>
          <a:bodyPr lIns="0" tIns="0" rIns="0" bIns="0" rtlCol="0" anchor="t">
            <a:spAutoFit/>
          </a:bodyPr>
          <a:lstStyle/>
          <a:p>
            <a:pPr marL="0" lvl="0" indent="0" algn="l">
              <a:lnSpc>
                <a:spcPts val="2799"/>
              </a:lnSpc>
            </a:pPr>
            <a:r>
              <a:rPr lang="en-US" sz="1999" u="sng">
                <a:solidFill>
                  <a:srgbClr val="2C2C2C"/>
                </a:solidFill>
                <a:latin typeface="HK Grotesk Medium"/>
                <a:ea typeface="HK Grotesk Medium"/>
                <a:cs typeface="HK Grotesk Medium"/>
                <a:sym typeface="HK Grotesk Medium"/>
                <a:hlinkClick r:id="rId4" tooltip="mailto:vananhn1703@gmail.com"/>
              </a:rPr>
              <a:t>vananhn1703@gmail.com</a:t>
            </a:r>
            <a:r>
              <a:rPr lang="en-US" sz="1999">
                <a:solidFill>
                  <a:srgbClr val="2C2C2C"/>
                </a:solidFill>
                <a:latin typeface="HK Grotesk Medium"/>
                <a:ea typeface="HK Grotesk Medium"/>
                <a:cs typeface="HK Grotesk Medium"/>
                <a:sym typeface="HK Grotesk Medium"/>
              </a:rPr>
              <a:t> </a:t>
            </a:r>
          </a:p>
        </p:txBody>
      </p:sp>
      <p:sp>
        <p:nvSpPr>
          <p:cNvPr id="7" name="TextBox 7"/>
          <p:cNvSpPr txBox="1"/>
          <p:nvPr/>
        </p:nvSpPr>
        <p:spPr>
          <a:xfrm>
            <a:off x="13590555" y="1385401"/>
            <a:ext cx="2996062" cy="349250"/>
          </a:xfrm>
          <a:prstGeom prst="rect">
            <a:avLst/>
          </a:prstGeom>
        </p:spPr>
        <p:txBody>
          <a:bodyPr lIns="0" tIns="0" rIns="0" bIns="0" rtlCol="0" anchor="t">
            <a:spAutoFit/>
          </a:bodyPr>
          <a:lstStyle/>
          <a:p>
            <a:pPr marL="0" lvl="0" indent="0" algn="l">
              <a:lnSpc>
                <a:spcPts val="2799"/>
              </a:lnSpc>
            </a:pPr>
            <a:endParaRPr lang="en-US" sz="1999" dirty="0">
              <a:solidFill>
                <a:srgbClr val="2C2C2C"/>
              </a:solidFill>
              <a:latin typeface="HK Grotesk Medium"/>
              <a:ea typeface="HK Grotesk Medium"/>
              <a:cs typeface="HK Grotesk Medium"/>
              <a:sym typeface="HK Grotesk Medium"/>
            </a:endParaRPr>
          </a:p>
        </p:txBody>
      </p:sp>
      <p:sp>
        <p:nvSpPr>
          <p:cNvPr id="8" name="TextBox 8"/>
          <p:cNvSpPr txBox="1"/>
          <p:nvPr/>
        </p:nvSpPr>
        <p:spPr>
          <a:xfrm>
            <a:off x="3199344" y="6621528"/>
            <a:ext cx="11889242" cy="1614810"/>
          </a:xfrm>
          <a:prstGeom prst="rect">
            <a:avLst/>
          </a:prstGeom>
        </p:spPr>
        <p:txBody>
          <a:bodyPr lIns="0" tIns="0" rIns="0" bIns="0" rtlCol="0" anchor="t">
            <a:spAutoFit/>
          </a:bodyPr>
          <a:lstStyle/>
          <a:p>
            <a:pPr algn="ctr">
              <a:lnSpc>
                <a:spcPts val="6200"/>
              </a:lnSpc>
            </a:pPr>
            <a:r>
              <a:rPr lang="en-US" sz="6200" spc="-124">
                <a:solidFill>
                  <a:srgbClr val="2C2C2C"/>
                </a:solidFill>
                <a:latin typeface="Inter Bold"/>
                <a:ea typeface="Inter Bold"/>
                <a:cs typeface="Inter Bold"/>
                <a:sym typeface="Inter Bold"/>
              </a:rPr>
              <a:t>JAVA PRACTICE</a:t>
            </a:r>
          </a:p>
          <a:p>
            <a:pPr algn="ctr">
              <a:lnSpc>
                <a:spcPts val="6200"/>
              </a:lnSpc>
            </a:pPr>
            <a:endParaRPr lang="en-US" sz="6200" spc="-124">
              <a:solidFill>
                <a:srgbClr val="2C2C2C"/>
              </a:solidFill>
              <a:latin typeface="Inter Bold"/>
              <a:ea typeface="Inter Bold"/>
              <a:cs typeface="Inter Bold"/>
              <a:sym typeface="Inter Bold"/>
            </a:endParaRPr>
          </a:p>
        </p:txBody>
      </p:sp>
      <p:sp>
        <p:nvSpPr>
          <p:cNvPr id="9" name="TextBox 9"/>
          <p:cNvSpPr txBox="1"/>
          <p:nvPr/>
        </p:nvSpPr>
        <p:spPr>
          <a:xfrm>
            <a:off x="1497961" y="3920387"/>
            <a:ext cx="15088656" cy="2548741"/>
          </a:xfrm>
          <a:prstGeom prst="rect">
            <a:avLst/>
          </a:prstGeom>
        </p:spPr>
        <p:txBody>
          <a:bodyPr lIns="0" tIns="0" rIns="0" bIns="0" rtlCol="0" anchor="t">
            <a:spAutoFit/>
          </a:bodyPr>
          <a:lstStyle/>
          <a:p>
            <a:pPr algn="ctr">
              <a:lnSpc>
                <a:spcPts val="19036"/>
              </a:lnSpc>
            </a:pPr>
            <a:r>
              <a:rPr lang="en-US" sz="19036" spc="-380">
                <a:solidFill>
                  <a:srgbClr val="2C2C2C"/>
                </a:solidFill>
                <a:latin typeface="Inter Bold"/>
                <a:ea typeface="Inter Bold"/>
                <a:cs typeface="Inter Bold"/>
                <a:sym typeface="Inter Bold"/>
              </a:rPr>
              <a:t>FILE I/O</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4731770" y="-733152"/>
            <a:ext cx="30772684" cy="4580978"/>
          </a:xfrm>
          <a:custGeom>
            <a:avLst/>
            <a:gdLst/>
            <a:ahLst/>
            <a:cxnLst/>
            <a:rect l="l" t="t" r="r" b="b"/>
            <a:pathLst>
              <a:path w="30772684" h="4580978">
                <a:moveTo>
                  <a:pt x="0" y="0"/>
                </a:moveTo>
                <a:lnTo>
                  <a:pt x="30772685" y="0"/>
                </a:lnTo>
                <a:lnTo>
                  <a:pt x="30772685" y="4580979"/>
                </a:lnTo>
                <a:lnTo>
                  <a:pt x="0" y="4580979"/>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Freeform 3"/>
          <p:cNvSpPr/>
          <p:nvPr/>
        </p:nvSpPr>
        <p:spPr>
          <a:xfrm rot="2109610">
            <a:off x="13399438" y="4469870"/>
            <a:ext cx="2920577" cy="1651453"/>
          </a:xfrm>
          <a:custGeom>
            <a:avLst/>
            <a:gdLst/>
            <a:ahLst/>
            <a:cxnLst/>
            <a:rect l="l" t="t" r="r" b="b"/>
            <a:pathLst>
              <a:path w="2920577" h="1651453">
                <a:moveTo>
                  <a:pt x="0" y="0"/>
                </a:moveTo>
                <a:lnTo>
                  <a:pt x="2920577" y="0"/>
                </a:lnTo>
                <a:lnTo>
                  <a:pt x="2920577" y="1651453"/>
                </a:lnTo>
                <a:lnTo>
                  <a:pt x="0" y="1651453"/>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4" name="TextBox 4"/>
          <p:cNvSpPr txBox="1"/>
          <p:nvPr/>
        </p:nvSpPr>
        <p:spPr>
          <a:xfrm>
            <a:off x="1028700" y="1028700"/>
            <a:ext cx="16230600" cy="1057275"/>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4: InformationCollector </a:t>
            </a:r>
          </a:p>
        </p:txBody>
      </p:sp>
      <p:sp>
        <p:nvSpPr>
          <p:cNvPr id="5" name="TextBox 5"/>
          <p:cNvSpPr txBox="1"/>
          <p:nvPr/>
        </p:nvSpPr>
        <p:spPr>
          <a:xfrm>
            <a:off x="1028700" y="2341325"/>
            <a:ext cx="16230600" cy="1152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Đặt một số câu hỏi: Bạn tên là gì? Bạn sinh ngày nào? Bạn làm nghề gì ? Nhận câu trả lời sau đó ghi cả câu hỏi và trả lời vào file person.txt tách thành từng dòng</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6" name="TextBox 6"/>
          <p:cNvSpPr txBox="1"/>
          <p:nvPr/>
        </p:nvSpPr>
        <p:spPr>
          <a:xfrm>
            <a:off x="838200" y="5427293"/>
            <a:ext cx="16230600" cy="1384301"/>
          </a:xfrm>
          <a:prstGeom prst="rect">
            <a:avLst/>
          </a:prstGeom>
        </p:spPr>
        <p:txBody>
          <a:bodyPr lIns="0" tIns="0" rIns="0" bIns="0" rtlCol="0" anchor="t">
            <a:spAutoFit/>
          </a:bodyPr>
          <a:lstStyle/>
          <a:p>
            <a:pPr algn="l">
              <a:lnSpc>
                <a:spcPts val="5599"/>
              </a:lnSpc>
            </a:pPr>
            <a:r>
              <a:rPr lang="en-US" sz="3999" dirty="0">
                <a:solidFill>
                  <a:srgbClr val="2C2C2C"/>
                </a:solidFill>
                <a:latin typeface="Inter"/>
                <a:ea typeface="Inter"/>
                <a:cs typeface="Inter"/>
                <a:sym typeface="Inter"/>
              </a:rPr>
              <a:t>Code </a:t>
            </a:r>
            <a:r>
              <a:rPr lang="en-US" sz="3999" dirty="0" err="1">
                <a:solidFill>
                  <a:srgbClr val="2C2C2C"/>
                </a:solidFill>
                <a:latin typeface="Inter"/>
                <a:ea typeface="Inter"/>
                <a:cs typeface="Inter"/>
                <a:sym typeface="Inter"/>
              </a:rPr>
              <a:t>tham</a:t>
            </a:r>
            <a:r>
              <a:rPr lang="en-US" sz="3999" dirty="0">
                <a:solidFill>
                  <a:srgbClr val="2C2C2C"/>
                </a:solidFill>
                <a:latin typeface="Inter"/>
                <a:ea typeface="Inter"/>
                <a:cs typeface="Inter"/>
                <a:sym typeface="Inter"/>
              </a:rPr>
              <a:t> </a:t>
            </a:r>
            <a:r>
              <a:rPr lang="en-US" sz="3999" dirty="0" err="1">
                <a:solidFill>
                  <a:srgbClr val="2C2C2C"/>
                </a:solidFill>
                <a:latin typeface="Inter"/>
                <a:ea typeface="Inter"/>
                <a:cs typeface="Inter"/>
                <a:sym typeface="Inter"/>
              </a:rPr>
              <a:t>khảo</a:t>
            </a:r>
            <a:r>
              <a:rPr lang="en-US" sz="3999" dirty="0">
                <a:solidFill>
                  <a:srgbClr val="2C2C2C"/>
                </a:solidFill>
                <a:latin typeface="Inter"/>
                <a:ea typeface="Inter"/>
                <a:cs typeface="Inter"/>
                <a:sym typeface="Inter"/>
              </a:rPr>
              <a:t>: </a:t>
            </a:r>
            <a:r>
              <a:rPr lang="en-US" sz="3999" u="sng" dirty="0">
                <a:solidFill>
                  <a:srgbClr val="004AAD"/>
                </a:solidFill>
                <a:latin typeface="Inter"/>
                <a:ea typeface="Inter"/>
                <a:cs typeface="Inter"/>
                <a:sym typeface="Inter"/>
                <a:hlinkClick r:id="rId6" tooltip="https://github.com/AnhNV17/Java-Practice/blob/main/src/main/com/java/practice/InformationCollector.java"/>
              </a:rPr>
              <a:t>https://github.com/AnhNV17/Java-Practice/blob/main/src/main/com/java/practice/FileWritter.java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4579370" y="-580752"/>
            <a:ext cx="30772684" cy="4580978"/>
          </a:xfrm>
          <a:custGeom>
            <a:avLst/>
            <a:gdLst/>
            <a:ahLst/>
            <a:cxnLst/>
            <a:rect l="l" t="t" r="r" b="b"/>
            <a:pathLst>
              <a:path w="30772684" h="4580978">
                <a:moveTo>
                  <a:pt x="0" y="0"/>
                </a:moveTo>
                <a:lnTo>
                  <a:pt x="30772685" y="0"/>
                </a:lnTo>
                <a:lnTo>
                  <a:pt x="30772685" y="4580979"/>
                </a:lnTo>
                <a:lnTo>
                  <a:pt x="0" y="4580979"/>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1028700"/>
            <a:ext cx="16230600" cy="1057275"/>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4: InformationCollector </a:t>
            </a:r>
          </a:p>
        </p:txBody>
      </p:sp>
      <p:sp>
        <p:nvSpPr>
          <p:cNvPr id="4" name="TextBox 4"/>
          <p:cNvSpPr txBox="1"/>
          <p:nvPr/>
        </p:nvSpPr>
        <p:spPr>
          <a:xfrm>
            <a:off x="1028700" y="2341325"/>
            <a:ext cx="16230600" cy="1152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Đặt một số câu hỏi: Bạn tên là gì? Bạn sinh ngày nào? Bạn làm nghề gì ? Nhận câu trả lời sau đó ghi cả câu hỏi và trả lời vào file person.txt tách thành từng dòng</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5" name="TextBox 5"/>
          <p:cNvSpPr txBox="1"/>
          <p:nvPr/>
        </p:nvSpPr>
        <p:spPr>
          <a:xfrm>
            <a:off x="1028700" y="5228952"/>
            <a:ext cx="16230600" cy="2967355"/>
          </a:xfrm>
          <a:prstGeom prst="rect">
            <a:avLst/>
          </a:prstGeom>
        </p:spPr>
        <p:txBody>
          <a:bodyPr lIns="0" tIns="0" rIns="0" bIns="0" rtlCol="0" anchor="t">
            <a:spAutoFit/>
          </a:bodyPr>
          <a:lstStyle/>
          <a:p>
            <a:pPr algn="l">
              <a:lnSpc>
                <a:spcPts val="3919"/>
              </a:lnSpc>
            </a:pPr>
            <a:r>
              <a:rPr lang="en-US" sz="2799">
                <a:solidFill>
                  <a:srgbClr val="2C2C2C"/>
                </a:solidFill>
                <a:latin typeface="Inter Bold"/>
                <a:ea typeface="Inter Bold"/>
                <a:cs typeface="Inter Bold"/>
                <a:sym typeface="Inter Bold"/>
              </a:rPr>
              <a:t>Nhược điểm đã cải thiện: </a:t>
            </a:r>
          </a:p>
          <a:p>
            <a:pPr marL="604519" lvl="1" indent="-302260" algn="l">
              <a:lnSpc>
                <a:spcPts val="3919"/>
              </a:lnSpc>
              <a:buFont typeface="Arial"/>
              <a:buChar char="•"/>
            </a:pPr>
            <a:r>
              <a:rPr lang="en-US" sz="2799">
                <a:solidFill>
                  <a:srgbClr val="2C2C2C"/>
                </a:solidFill>
                <a:latin typeface="Inter"/>
                <a:ea typeface="Inter"/>
                <a:cs typeface="Inter"/>
                <a:sym typeface="Inter"/>
              </a:rPr>
              <a:t>Đã kiểm tra xem tên file hoặc thư mục có hợp lệ không trước khi ghi, có thể dẫn đến lỗi không mong muốn nếu tên file hoặc thư mục không hợp </a:t>
            </a:r>
          </a:p>
          <a:p>
            <a:pPr marL="604519" lvl="1" indent="-302260" algn="l">
              <a:lnSpc>
                <a:spcPts val="3919"/>
              </a:lnSpc>
              <a:buFont typeface="Arial"/>
              <a:buChar char="•"/>
            </a:pPr>
            <a:r>
              <a:rPr lang="en-US" sz="2799">
                <a:solidFill>
                  <a:srgbClr val="2C2C2C"/>
                </a:solidFill>
                <a:latin typeface="Inter"/>
                <a:ea typeface="Inter"/>
                <a:cs typeface="Inter"/>
                <a:sym typeface="Inter"/>
              </a:rPr>
              <a:t>Đã Hỗ trợ Unicode: Sử dụng OutputStreamWriter và Charset sẽ tốt hơn cho việc hỗ trợ Unicode,</a:t>
            </a:r>
          </a:p>
          <a:p>
            <a:pPr marL="1209039" lvl="2" indent="-403013" algn="l">
              <a:lnSpc>
                <a:spcPts val="3919"/>
              </a:lnSpc>
              <a:buFont typeface="Arial"/>
              <a:buChar char="⚬"/>
            </a:pPr>
            <a:endParaRPr lang="en-US" sz="2799">
              <a:solidFill>
                <a:srgbClr val="2C2C2C"/>
              </a:solidFill>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6436244" y="0"/>
            <a:ext cx="33671797" cy="5012555"/>
          </a:xfrm>
          <a:custGeom>
            <a:avLst/>
            <a:gdLst/>
            <a:ahLst/>
            <a:cxnLst/>
            <a:rect l="l" t="t" r="r" b="b"/>
            <a:pathLst>
              <a:path w="33671797" h="5012555">
                <a:moveTo>
                  <a:pt x="0" y="0"/>
                </a:moveTo>
                <a:lnTo>
                  <a:pt x="33671797" y="0"/>
                </a:lnTo>
                <a:lnTo>
                  <a:pt x="33671797" y="5012555"/>
                </a:lnTo>
                <a:lnTo>
                  <a:pt x="0" y="5012555"/>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785812"/>
            <a:ext cx="16230600" cy="2114550"/>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Bài 5: FileRandomContentGenerator</a:t>
            </a:r>
          </a:p>
        </p:txBody>
      </p:sp>
      <p:sp>
        <p:nvSpPr>
          <p:cNvPr id="4" name="TextBox 4"/>
          <p:cNvSpPr txBox="1"/>
          <p:nvPr/>
        </p:nvSpPr>
        <p:spPr>
          <a:xfrm>
            <a:off x="1028700" y="2995613"/>
            <a:ext cx="16230600" cy="1914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Hãy tạo ứng dụng command line, nhập vào tên file và một số nguyên dương X &gt; 10 , hãy tạo ra một file gồm những dòng dài 256 ký tự ngẫu nhiên A-Za-z0-9 làm sao để kích thước của file là X megabytes (mega tính bằng 1024 * 1024 = 1.048.576 bytes). Điều gì xảy ra khi X cực kỳ lớn, bạn sẽ tạo file kích thước khủng. Hãy quan sát đến tới hạn nào thì ứng dụng báo lỗi, hãy giải thích nguyên nhân và cách khắc phục</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5" name="TextBox 5"/>
          <p:cNvSpPr txBox="1"/>
          <p:nvPr/>
        </p:nvSpPr>
        <p:spPr>
          <a:xfrm>
            <a:off x="1028700" y="5466752"/>
            <a:ext cx="16230600" cy="1384301"/>
          </a:xfrm>
          <a:prstGeom prst="rect">
            <a:avLst/>
          </a:prstGeom>
        </p:spPr>
        <p:txBody>
          <a:bodyPr lIns="0" tIns="0" rIns="0" bIns="0" rtlCol="0" anchor="t">
            <a:spAutoFit/>
          </a:bodyPr>
          <a:lstStyle/>
          <a:p>
            <a:pPr algn="l">
              <a:lnSpc>
                <a:spcPts val="5599"/>
              </a:lnSpc>
            </a:pPr>
            <a:r>
              <a:rPr lang="en-US" sz="3999">
                <a:solidFill>
                  <a:srgbClr val="2C2C2C"/>
                </a:solidFill>
                <a:latin typeface="Inter"/>
                <a:ea typeface="Inter"/>
                <a:cs typeface="Inter"/>
                <a:sym typeface="Inter"/>
              </a:rPr>
              <a:t>Code tham khảo: </a:t>
            </a:r>
            <a:r>
              <a:rPr lang="en-US" sz="3999" u="sng">
                <a:solidFill>
                  <a:srgbClr val="004AAD"/>
                </a:solidFill>
                <a:latin typeface="Inter"/>
                <a:ea typeface="Inter"/>
                <a:cs typeface="Inter"/>
                <a:sym typeface="Inter"/>
                <a:hlinkClick r:id="rId4" tooltip="https://github.com/AnhNV17/Java-Practice/blob/main/src/main/com/java/practice/FileRandomContentGenerator.java"/>
              </a:rPr>
              <a:t>https://github.com/AnhNV17/Java-Practice/blob/main/src/main/com/java/practice/FileWritter.java</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6436244" y="-1720465"/>
            <a:ext cx="33671797" cy="5012555"/>
          </a:xfrm>
          <a:custGeom>
            <a:avLst/>
            <a:gdLst/>
            <a:ahLst/>
            <a:cxnLst/>
            <a:rect l="l" t="t" r="r" b="b"/>
            <a:pathLst>
              <a:path w="33671797" h="5012555">
                <a:moveTo>
                  <a:pt x="0" y="0"/>
                </a:moveTo>
                <a:lnTo>
                  <a:pt x="33671797" y="0"/>
                </a:lnTo>
                <a:lnTo>
                  <a:pt x="33671797" y="5012555"/>
                </a:lnTo>
                <a:lnTo>
                  <a:pt x="0" y="5012555"/>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785812"/>
            <a:ext cx="16230600" cy="2114550"/>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Bài 5: FileRandomContentGenerator</a:t>
            </a:r>
          </a:p>
        </p:txBody>
      </p:sp>
      <p:sp>
        <p:nvSpPr>
          <p:cNvPr id="4" name="TextBox 4"/>
          <p:cNvSpPr txBox="1"/>
          <p:nvPr/>
        </p:nvSpPr>
        <p:spPr>
          <a:xfrm>
            <a:off x="1028700" y="3644409"/>
            <a:ext cx="16230600" cy="4948555"/>
          </a:xfrm>
          <a:prstGeom prst="rect">
            <a:avLst/>
          </a:prstGeom>
        </p:spPr>
        <p:txBody>
          <a:bodyPr lIns="0" tIns="0" rIns="0" bIns="0" rtlCol="0" anchor="t">
            <a:spAutoFit/>
          </a:bodyPr>
          <a:lstStyle/>
          <a:p>
            <a:pPr algn="l">
              <a:lnSpc>
                <a:spcPts val="3919"/>
              </a:lnSpc>
            </a:pPr>
            <a:r>
              <a:rPr lang="en-US" sz="2799">
                <a:solidFill>
                  <a:srgbClr val="2C2C2C"/>
                </a:solidFill>
                <a:latin typeface="Inter Bold"/>
                <a:ea typeface="Inter Bold"/>
                <a:cs typeface="Inter Bold"/>
                <a:sym typeface="Inter Bold"/>
              </a:rPr>
              <a:t>Khi X là số rất lớn: </a:t>
            </a:r>
          </a:p>
          <a:p>
            <a:pPr marL="604519" lvl="1" indent="-302260" algn="l">
              <a:lnSpc>
                <a:spcPts val="3919"/>
              </a:lnSpc>
              <a:buFont typeface="Arial"/>
              <a:buChar char="•"/>
            </a:pPr>
            <a:r>
              <a:rPr lang="en-US" sz="2799">
                <a:solidFill>
                  <a:srgbClr val="2C2C2C"/>
                </a:solidFill>
                <a:latin typeface="Inter"/>
                <a:ea typeface="Inter"/>
                <a:cs typeface="Inter"/>
                <a:sym typeface="Inter"/>
              </a:rPr>
              <a:t>Hết dung lượng ổ đĩa: Ổ đĩa có thể không có đủ dung lượng để chứa tệp lớn. Điều này sẽ gây ra IOException chỉ ra rằng không còn không gian trống trên thiết bị.</a:t>
            </a:r>
          </a:p>
          <a:p>
            <a:pPr marL="604519" lvl="1" indent="-302260" algn="l">
              <a:lnSpc>
                <a:spcPts val="3919"/>
              </a:lnSpc>
              <a:buFont typeface="Arial"/>
              <a:buChar char="•"/>
            </a:pPr>
            <a:r>
              <a:rPr lang="en-US" sz="2799">
                <a:solidFill>
                  <a:srgbClr val="2C2C2C"/>
                </a:solidFill>
                <a:latin typeface="Inter"/>
                <a:ea typeface="Inter"/>
                <a:cs typeface="Inter"/>
                <a:sym typeface="Inter"/>
              </a:rPr>
              <a:t>Hạn chế về bộ nhớ:  Mặc dù chương trình ghi dữ liệu vào tệp theo từng bước, kích thước tệp cực kỳ lớn có thể gây áp lực lên bộ nhớ. Chương trình có thể gặp phải vấn đề về hiệu suất hoặc thậm chí dừng hoạt động do thiếu bộ nhớ.</a:t>
            </a:r>
          </a:p>
          <a:p>
            <a:pPr marL="604519" lvl="1" indent="-302260" algn="l">
              <a:lnSpc>
                <a:spcPts val="3919"/>
              </a:lnSpc>
              <a:buFont typeface="Arial"/>
              <a:buChar char="•"/>
            </a:pPr>
            <a:r>
              <a:rPr lang="en-US" sz="2799">
                <a:solidFill>
                  <a:srgbClr val="2C2C2C"/>
                </a:solidFill>
                <a:latin typeface="Inter"/>
                <a:ea typeface="Inter"/>
                <a:cs typeface="Inter"/>
                <a:sym typeface="Inter"/>
              </a:rPr>
              <a:t>Giới hạn của hệ thống tệp: Các hệ thống tệp khác nhau có giới hạn về kích thước tệp tối đa mà chúng có thể xử lý. Ví dụ, hệ thống tệp FAT32 có kích thước tệp tối đa là 4 GB.</a:t>
            </a:r>
          </a:p>
          <a:p>
            <a:pPr marL="604519" lvl="1" indent="-302260" algn="l">
              <a:lnSpc>
                <a:spcPts val="3919"/>
              </a:lnSpc>
              <a:buFont typeface="Arial"/>
              <a:buChar char="•"/>
            </a:pPr>
            <a:r>
              <a:rPr lang="en-US" sz="2799">
                <a:solidFill>
                  <a:srgbClr val="2C2C2C"/>
                </a:solidFill>
                <a:latin typeface="Inter"/>
                <a:ea typeface="Inter"/>
                <a:cs typeface="Inter"/>
                <a:sym typeface="Inter"/>
              </a:rPr>
              <a:t>Vấn đề về hiệu suất: Hệ thống có thể trở nên chậm chạp hoặc không phản hồi trong quá trình ghi tệp khi kích thước file quá lớn.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6436244" y="-1720465"/>
            <a:ext cx="33671797" cy="5012555"/>
          </a:xfrm>
          <a:custGeom>
            <a:avLst/>
            <a:gdLst/>
            <a:ahLst/>
            <a:cxnLst/>
            <a:rect l="l" t="t" r="r" b="b"/>
            <a:pathLst>
              <a:path w="33671797" h="5012555">
                <a:moveTo>
                  <a:pt x="0" y="0"/>
                </a:moveTo>
                <a:lnTo>
                  <a:pt x="33671797" y="0"/>
                </a:lnTo>
                <a:lnTo>
                  <a:pt x="33671797" y="5012555"/>
                </a:lnTo>
                <a:lnTo>
                  <a:pt x="0" y="5012555"/>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785812"/>
            <a:ext cx="16230600" cy="2114550"/>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Bài 5: FileRandomContentGenerator</a:t>
            </a:r>
          </a:p>
        </p:txBody>
      </p:sp>
      <p:sp>
        <p:nvSpPr>
          <p:cNvPr id="4" name="TextBox 4"/>
          <p:cNvSpPr txBox="1"/>
          <p:nvPr/>
        </p:nvSpPr>
        <p:spPr>
          <a:xfrm>
            <a:off x="1028700" y="3558152"/>
            <a:ext cx="16230600" cy="5443855"/>
          </a:xfrm>
          <a:prstGeom prst="rect">
            <a:avLst/>
          </a:prstGeom>
        </p:spPr>
        <p:txBody>
          <a:bodyPr lIns="0" tIns="0" rIns="0" bIns="0" rtlCol="0" anchor="t">
            <a:spAutoFit/>
          </a:bodyPr>
          <a:lstStyle/>
          <a:p>
            <a:pPr algn="l">
              <a:lnSpc>
                <a:spcPts val="3919"/>
              </a:lnSpc>
            </a:pPr>
            <a:r>
              <a:rPr lang="en-US" sz="2799">
                <a:solidFill>
                  <a:srgbClr val="2C2C2C"/>
                </a:solidFill>
                <a:latin typeface="Inter Bold"/>
                <a:ea typeface="Inter Bold"/>
                <a:cs typeface="Inter Bold"/>
                <a:sym typeface="Inter Bold"/>
              </a:rPr>
              <a:t>Có một vài bước trong code đã được điều chỉnh để khắc phục một vài những lỗi trên</a:t>
            </a:r>
          </a:p>
          <a:p>
            <a:pPr algn="l">
              <a:lnSpc>
                <a:spcPts val="3919"/>
              </a:lnSpc>
            </a:pPr>
            <a:r>
              <a:rPr lang="en-US" sz="2799" u="sng">
                <a:solidFill>
                  <a:srgbClr val="004AAD"/>
                </a:solidFill>
                <a:latin typeface="Inter"/>
                <a:ea typeface="Inter"/>
                <a:cs typeface="Inter"/>
                <a:sym typeface="Inter"/>
                <a:hlinkClick r:id="rId4" tooltip="https://github.com/AnhNV17/Java-Practice/blob/main/src/main/com/java/practice/FileRandomGeneratorImprovement.java"/>
              </a:rPr>
              <a:t>https://github.com/AnhNV17/Java-Practice/blob/main/src/main/com/java/practice/FileRandomGeneratorImprovement.java</a:t>
            </a:r>
            <a:r>
              <a:rPr lang="en-US" sz="2799">
                <a:solidFill>
                  <a:srgbClr val="004AAD"/>
                </a:solidFill>
                <a:latin typeface="Inter"/>
                <a:ea typeface="Inter"/>
                <a:cs typeface="Inter"/>
                <a:sym typeface="Inter"/>
              </a:rPr>
              <a:t> </a:t>
            </a:r>
          </a:p>
          <a:p>
            <a:pPr marL="604519" lvl="1" indent="-302260" algn="l">
              <a:lnSpc>
                <a:spcPts val="3919"/>
              </a:lnSpc>
              <a:buFont typeface="Arial"/>
              <a:buChar char="•"/>
            </a:pPr>
            <a:r>
              <a:rPr lang="en-US" sz="2799">
                <a:solidFill>
                  <a:srgbClr val="2C2C2C"/>
                </a:solidFill>
                <a:latin typeface="Inter"/>
                <a:ea typeface="Inter"/>
                <a:cs typeface="Inter"/>
                <a:sym typeface="Inter"/>
              </a:rPr>
              <a:t>Kiểm tra dung lượng đĩa trống: Trước khi bắt đầu quá trình tạo file, kiểm tra xem có đủ dung lượng đĩa trống để chứa file lớn hay không đểtránh tình trạng file không thể được tạo hoàn toàn do thiếu không gian đĩa và ngăn ngừa lỗi IOException khi không còn không gian trống trên thiết bị.</a:t>
            </a:r>
          </a:p>
          <a:p>
            <a:pPr marL="604519" lvl="1" indent="-302260" algn="l">
              <a:lnSpc>
                <a:spcPts val="3919"/>
              </a:lnSpc>
              <a:buFont typeface="Arial"/>
              <a:buChar char="•"/>
            </a:pPr>
            <a:r>
              <a:rPr lang="en-US" sz="2799">
                <a:solidFill>
                  <a:srgbClr val="2C2C2C"/>
                </a:solidFill>
                <a:latin typeface="Inter"/>
                <a:ea typeface="Inter"/>
                <a:cs typeface="Inter"/>
                <a:sym typeface="Inter"/>
              </a:rPr>
              <a:t>Bắt và xử lý ngoại lệ: Xử lý các ngoại lệ một cách hợp lý và cung cấp thông báo lỗi có ý nghĩa.</a:t>
            </a:r>
          </a:p>
          <a:p>
            <a:pPr marL="604519" lvl="1" indent="-302260" algn="l">
              <a:lnSpc>
                <a:spcPts val="3919"/>
              </a:lnSpc>
              <a:buFont typeface="Arial"/>
              <a:buChar char="•"/>
            </a:pPr>
            <a:r>
              <a:rPr lang="en-US" sz="2799">
                <a:solidFill>
                  <a:srgbClr val="2C2C2C"/>
                </a:solidFill>
                <a:latin typeface="Inter"/>
                <a:ea typeface="Inter"/>
                <a:cs typeface="Inter"/>
                <a:sym typeface="Inter"/>
              </a:rPr>
              <a:t>Ghi dữ liệu theo từng bước: Đảm bảo rằng quá trình ghi file được thực hiện một cách không tiêu tốn quá nhiều bộ nhớ.</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4731770" y="0"/>
            <a:ext cx="30772684" cy="4580978"/>
          </a:xfrm>
          <a:custGeom>
            <a:avLst/>
            <a:gdLst/>
            <a:ahLst/>
            <a:cxnLst/>
            <a:rect l="l" t="t" r="r" b="b"/>
            <a:pathLst>
              <a:path w="30772684" h="4580978">
                <a:moveTo>
                  <a:pt x="0" y="0"/>
                </a:moveTo>
                <a:lnTo>
                  <a:pt x="30772685" y="0"/>
                </a:lnTo>
                <a:lnTo>
                  <a:pt x="30772685" y="4580978"/>
                </a:lnTo>
                <a:lnTo>
                  <a:pt x="0" y="4580978"/>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988914"/>
            <a:ext cx="16230600" cy="2114550"/>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6: FileLineContentReader </a:t>
            </a:r>
          </a:p>
        </p:txBody>
      </p:sp>
      <p:sp>
        <p:nvSpPr>
          <p:cNvPr id="4" name="TextBox 4"/>
          <p:cNvSpPr txBox="1"/>
          <p:nvPr/>
        </p:nvSpPr>
        <p:spPr>
          <a:xfrm>
            <a:off x="1028700" y="3093939"/>
            <a:ext cx="16230600" cy="1152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Viết ứng dụng command line, nhập vào tên file, và số nguyên dương Y. Đọc file file ở dòng Y rồi in ra. Chú ý ngoại lệ khi Y &gt; tổng số dòng của file và khi file có kích thước cực kỳ lớn.</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5" name="TextBox 5"/>
          <p:cNvSpPr txBox="1"/>
          <p:nvPr/>
        </p:nvSpPr>
        <p:spPr>
          <a:xfrm>
            <a:off x="1028700" y="5067300"/>
            <a:ext cx="16230600" cy="2089151"/>
          </a:xfrm>
          <a:prstGeom prst="rect">
            <a:avLst/>
          </a:prstGeom>
        </p:spPr>
        <p:txBody>
          <a:bodyPr lIns="0" tIns="0" rIns="0" bIns="0" rtlCol="0" anchor="t">
            <a:spAutoFit/>
          </a:bodyPr>
          <a:lstStyle/>
          <a:p>
            <a:pPr algn="l">
              <a:lnSpc>
                <a:spcPts val="5599"/>
              </a:lnSpc>
            </a:pPr>
            <a:r>
              <a:rPr lang="en-US" sz="3999">
                <a:solidFill>
                  <a:srgbClr val="2C2C2C"/>
                </a:solidFill>
                <a:latin typeface="Inter"/>
                <a:ea typeface="Inter"/>
                <a:cs typeface="Inter"/>
                <a:sym typeface="Inter"/>
              </a:rPr>
              <a:t>Code tham khảo: </a:t>
            </a:r>
            <a:r>
              <a:rPr lang="en-US" sz="3999" u="sng">
                <a:solidFill>
                  <a:srgbClr val="004AAD"/>
                </a:solidFill>
                <a:latin typeface="Inter"/>
                <a:ea typeface="Inter"/>
                <a:cs typeface="Inter"/>
                <a:sym typeface="Inter"/>
                <a:hlinkClick r:id="rId4" tooltip="https://github.com/AnhNV17/Java-Practice/blob/main/src/main/com/java/practice/FileLineContentReader.java"/>
              </a:rPr>
              <a:t>https://github.com/AnhNV17/Java-Practice/blob/main/src/main/com/java/practice/FileLineContentReader.java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4731770" y="0"/>
            <a:ext cx="30772684" cy="4580978"/>
          </a:xfrm>
          <a:custGeom>
            <a:avLst/>
            <a:gdLst/>
            <a:ahLst/>
            <a:cxnLst/>
            <a:rect l="l" t="t" r="r" b="b"/>
            <a:pathLst>
              <a:path w="30772684" h="4580978">
                <a:moveTo>
                  <a:pt x="0" y="0"/>
                </a:moveTo>
                <a:lnTo>
                  <a:pt x="30772685" y="0"/>
                </a:lnTo>
                <a:lnTo>
                  <a:pt x="30772685" y="4580978"/>
                </a:lnTo>
                <a:lnTo>
                  <a:pt x="0" y="4580978"/>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1028700"/>
            <a:ext cx="16230600" cy="1057275"/>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7: WordSearching </a:t>
            </a:r>
          </a:p>
        </p:txBody>
      </p:sp>
      <p:sp>
        <p:nvSpPr>
          <p:cNvPr id="4" name="TextBox 4"/>
          <p:cNvSpPr txBox="1"/>
          <p:nvPr/>
        </p:nvSpPr>
        <p:spPr>
          <a:xfrm>
            <a:off x="1028700" y="2559301"/>
            <a:ext cx="16230600" cy="1533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Viết ứng dụng command file tên search, nhập vào đường dẫn thư mục và một từ khóa. Thư mục này chứa một số file *.txt, hãy tìm từ khóa trong tất cả file và in ra màn hình kết quả gồm</a:t>
            </a:r>
          </a:p>
          <a:p>
            <a:pPr algn="l">
              <a:lnSpc>
                <a:spcPts val="3000"/>
              </a:lnSpc>
            </a:pPr>
            <a:r>
              <a:rPr lang="en-US" sz="2500">
                <a:solidFill>
                  <a:srgbClr val="2C2C2C"/>
                </a:solidFill>
                <a:latin typeface="Inter Italics"/>
                <a:ea typeface="Inter Italics"/>
                <a:cs typeface="Inter Italics"/>
                <a:sym typeface="Inter Italics"/>
              </a:rPr>
              <a:t>tên file, dòng thứ mấy, nội dung dòng chứa từ khóa</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5" name="TextBox 5"/>
          <p:cNvSpPr txBox="1"/>
          <p:nvPr/>
        </p:nvSpPr>
        <p:spPr>
          <a:xfrm>
            <a:off x="840830" y="5076825"/>
            <a:ext cx="16606341" cy="3371215"/>
          </a:xfrm>
          <a:prstGeom prst="rect">
            <a:avLst/>
          </a:prstGeom>
        </p:spPr>
        <p:txBody>
          <a:bodyPr lIns="0" tIns="0" rIns="0" bIns="0" rtlCol="0" anchor="t">
            <a:spAutoFit/>
          </a:bodyPr>
          <a:lstStyle/>
          <a:p>
            <a:pPr algn="l">
              <a:lnSpc>
                <a:spcPts val="3919"/>
              </a:lnSpc>
            </a:pPr>
            <a:r>
              <a:rPr lang="en-US" sz="2799">
                <a:solidFill>
                  <a:srgbClr val="2C2C2C"/>
                </a:solidFill>
                <a:latin typeface="Inter"/>
                <a:ea typeface="Inter"/>
                <a:cs typeface="Inter"/>
                <a:sym typeface="Inter"/>
              </a:rPr>
              <a:t>Đây là bài kết hợp của những bài bên trên như các bài như đọc file, hoặc đọc nội dung từng dòng lọc ra từ khoá.</a:t>
            </a:r>
          </a:p>
          <a:p>
            <a:pPr algn="l">
              <a:lnSpc>
                <a:spcPts val="3919"/>
              </a:lnSpc>
            </a:pPr>
            <a:r>
              <a:rPr lang="en-US" sz="2799">
                <a:solidFill>
                  <a:srgbClr val="2C2C2C"/>
                </a:solidFill>
                <a:latin typeface="Inter"/>
                <a:ea typeface="Inter"/>
                <a:cs typeface="Inter"/>
                <a:sym typeface="Inter"/>
              </a:rPr>
              <a:t>Hãy tận dụng các bài trên để có thể làm bài này một cách tốt nhất.</a:t>
            </a:r>
          </a:p>
          <a:p>
            <a:pPr algn="l">
              <a:lnSpc>
                <a:spcPts val="3919"/>
              </a:lnSpc>
            </a:pPr>
            <a:endParaRPr lang="en-US" sz="2799">
              <a:solidFill>
                <a:srgbClr val="2C2C2C"/>
              </a:solidFill>
              <a:latin typeface="Inter"/>
              <a:ea typeface="Inter"/>
              <a:cs typeface="Inter"/>
              <a:sym typeface="Inter"/>
            </a:endParaRPr>
          </a:p>
          <a:p>
            <a:pPr algn="l">
              <a:lnSpc>
                <a:spcPts val="5599"/>
              </a:lnSpc>
            </a:pPr>
            <a:r>
              <a:rPr lang="en-US" sz="3999" u="sng">
                <a:solidFill>
                  <a:srgbClr val="004AAD"/>
                </a:solidFill>
                <a:latin typeface="Inter"/>
                <a:ea typeface="Inter"/>
                <a:cs typeface="Inter"/>
                <a:sym typeface="Inter"/>
                <a:hlinkClick r:id="rId4" tooltip="https://github.com/AnhNV17/Java-Practice/blob/main/src/main/com/java/practice/WordSearching.java"/>
              </a:rPr>
              <a:t>https://github.com/AnhNV17/Java-Practice/blob/main/src/main/com/java/practice/WordSearching.java</a:t>
            </a:r>
            <a:r>
              <a:rPr lang="en-US" sz="3999">
                <a:solidFill>
                  <a:srgbClr val="004AAD"/>
                </a:solidFill>
                <a:latin typeface="Inter"/>
                <a:ea typeface="Inter"/>
                <a:cs typeface="Inter"/>
                <a:sym typeface="Inter"/>
              </a:rPr>
              <a:t>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8982052" y="-253173"/>
            <a:ext cx="36252105" cy="5396673"/>
          </a:xfrm>
          <a:custGeom>
            <a:avLst/>
            <a:gdLst/>
            <a:ahLst/>
            <a:cxnLst/>
            <a:rect l="l" t="t" r="r" b="b"/>
            <a:pathLst>
              <a:path w="36252105" h="5396673">
                <a:moveTo>
                  <a:pt x="0" y="0"/>
                </a:moveTo>
                <a:lnTo>
                  <a:pt x="36252104" y="0"/>
                </a:lnTo>
                <a:lnTo>
                  <a:pt x="36252104" y="5396673"/>
                </a:lnTo>
                <a:lnTo>
                  <a:pt x="0" y="5396673"/>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988914"/>
            <a:ext cx="16230600" cy="2114550"/>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8: DirectoryTreeDescriber </a:t>
            </a:r>
          </a:p>
        </p:txBody>
      </p:sp>
      <p:sp>
        <p:nvSpPr>
          <p:cNvPr id="4" name="TextBox 4"/>
          <p:cNvSpPr txBox="1"/>
          <p:nvPr/>
        </p:nvSpPr>
        <p:spPr>
          <a:xfrm>
            <a:off x="1028700" y="3274914"/>
            <a:ext cx="16230600" cy="1533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Trong linux có một ứng dụng tree hiển thị cấu trúc cây thư mục trực quan trong màn hình console, hãy viết ứng dụng command line có chức năng giống với ứng dụng tree với một tham số là đường dẫn thư mục cần quét và hiển thị</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5" name="TextBox 5"/>
          <p:cNvSpPr txBox="1"/>
          <p:nvPr/>
        </p:nvSpPr>
        <p:spPr>
          <a:xfrm>
            <a:off x="1028700" y="5506085"/>
            <a:ext cx="16230600" cy="4780915"/>
          </a:xfrm>
          <a:prstGeom prst="rect">
            <a:avLst/>
          </a:prstGeom>
        </p:spPr>
        <p:txBody>
          <a:bodyPr lIns="0" tIns="0" rIns="0" bIns="0" rtlCol="0" anchor="t">
            <a:spAutoFit/>
          </a:bodyPr>
          <a:lstStyle/>
          <a:p>
            <a:pPr marL="604519" lvl="1" indent="-302260" algn="l">
              <a:lnSpc>
                <a:spcPts val="3919"/>
              </a:lnSpc>
              <a:buFont typeface="Arial"/>
              <a:buChar char="•"/>
            </a:pPr>
            <a:r>
              <a:rPr lang="en-US" sz="2799">
                <a:solidFill>
                  <a:srgbClr val="2C2C2C"/>
                </a:solidFill>
                <a:latin typeface="Inter"/>
                <a:ea typeface="Inter"/>
                <a:cs typeface="Inter"/>
                <a:sym typeface="Inter"/>
              </a:rPr>
              <a:t>Đây cũng là 1 bài tổng hợp, kết hợp từ một số bài như ghi File, kiểm tra xem đây là 1 folder hay 1 file, sau đó là tính thụt lề.</a:t>
            </a:r>
          </a:p>
          <a:p>
            <a:pPr marL="604519" lvl="1" indent="-302260" algn="l">
              <a:lnSpc>
                <a:spcPts val="3919"/>
              </a:lnSpc>
              <a:buFont typeface="Arial"/>
              <a:buChar char="•"/>
            </a:pPr>
            <a:r>
              <a:rPr lang="en-US" sz="2799">
                <a:solidFill>
                  <a:srgbClr val="2C2C2C"/>
                </a:solidFill>
                <a:latin typeface="Inter"/>
                <a:ea typeface="Inter"/>
                <a:cs typeface="Inter"/>
                <a:sym typeface="Inter"/>
              </a:rPr>
              <a:t>Hãy tận dụng các bài trên để có thể làm bài này một cách tốt nhất</a:t>
            </a:r>
          </a:p>
          <a:p>
            <a:pPr algn="l">
              <a:lnSpc>
                <a:spcPts val="3919"/>
              </a:lnSpc>
            </a:pPr>
            <a:endParaRPr lang="en-US" sz="2799">
              <a:solidFill>
                <a:srgbClr val="2C2C2C"/>
              </a:solidFill>
              <a:latin typeface="Inter"/>
              <a:ea typeface="Inter"/>
              <a:cs typeface="Inter"/>
              <a:sym typeface="Inter"/>
            </a:endParaRPr>
          </a:p>
          <a:p>
            <a:pPr algn="l">
              <a:lnSpc>
                <a:spcPts val="5599"/>
              </a:lnSpc>
            </a:pPr>
            <a:r>
              <a:rPr lang="en-US" sz="3999" u="sng">
                <a:solidFill>
                  <a:srgbClr val="004AAD"/>
                </a:solidFill>
                <a:latin typeface="Inter"/>
                <a:ea typeface="Inter"/>
                <a:cs typeface="Inter"/>
                <a:sym typeface="Inter"/>
                <a:hlinkClick r:id="rId4" tooltip="https://github.com/AnhNV17/Java-Practice/blob/main/src/main/com/java/practice/DirectoryTreeDescriber.java"/>
              </a:rPr>
              <a:t>https://github.com/AnhNV17/Java-Practice/blob/main/src/main/com/java/practice/DirectoryTreeDescriber.java</a:t>
            </a:r>
            <a:r>
              <a:rPr lang="en-US" sz="3999">
                <a:solidFill>
                  <a:srgbClr val="004AAD"/>
                </a:solidFill>
                <a:latin typeface="Inter"/>
                <a:ea typeface="Inter"/>
                <a:cs typeface="Inter"/>
                <a:sym typeface="Inter"/>
              </a:rPr>
              <a:t> </a:t>
            </a:r>
          </a:p>
          <a:p>
            <a:pPr algn="l">
              <a:lnSpc>
                <a:spcPts val="5599"/>
              </a:lnSpc>
            </a:pPr>
            <a:endParaRPr lang="en-US" sz="3999">
              <a:solidFill>
                <a:srgbClr val="004AAD"/>
              </a:solidFill>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C183D7F6-B498-43B3-948B-1728B52AA6E4}">
                <adec:decorative xmlns:adec="http://schemas.microsoft.com/office/drawing/2017/decorative" xmlns="" val="1"/>
              </a:ext>
            </a:extLst>
          </p:cNvPr>
          <p:cNvSpPr/>
          <p:nvPr/>
        </p:nvSpPr>
        <p:spPr>
          <a:xfrm>
            <a:off x="-409993" y="0"/>
            <a:ext cx="19044231" cy="10641322"/>
          </a:xfrm>
          <a:custGeom>
            <a:avLst/>
            <a:gdLst/>
            <a:ahLst/>
            <a:cxnLst/>
            <a:rect l="l" t="t" r="r" b="b"/>
            <a:pathLst>
              <a:path w="19044231" h="10641322">
                <a:moveTo>
                  <a:pt x="0" y="0"/>
                </a:moveTo>
                <a:lnTo>
                  <a:pt x="19044231" y="0"/>
                </a:lnTo>
                <a:lnTo>
                  <a:pt x="19044231" y="10641322"/>
                </a:lnTo>
                <a:lnTo>
                  <a:pt x="0" y="10641322"/>
                </a:lnTo>
                <a:lnTo>
                  <a:pt x="0" y="0"/>
                </a:lnTo>
                <a:close/>
              </a:path>
            </a:pathLst>
          </a:custGeom>
          <a:blipFill>
            <a:blip r:embed="rId2">
              <a:extLst>
                <a:ext uri="{96DAC541-7B7A-43D3-8B79-37D633B846F1}">
                  <asvg:svgBlip xmlns:asvg="http://schemas.microsoft.com/office/drawing/2016/SVG/main" xmlns="" r:embed="rId3"/>
                </a:ext>
              </a:extLst>
            </a:blip>
            <a:stretch>
              <a:fillRect b="-667"/>
            </a:stretch>
          </a:blipFill>
        </p:spPr>
      </p:sp>
      <p:sp>
        <p:nvSpPr>
          <p:cNvPr id="3" name="TextBox 3"/>
          <p:cNvSpPr txBox="1"/>
          <p:nvPr/>
        </p:nvSpPr>
        <p:spPr>
          <a:xfrm>
            <a:off x="3167502" y="4356420"/>
            <a:ext cx="11889242" cy="1821811"/>
          </a:xfrm>
          <a:prstGeom prst="rect">
            <a:avLst/>
          </a:prstGeom>
        </p:spPr>
        <p:txBody>
          <a:bodyPr lIns="0" tIns="0" rIns="0" bIns="0" rtlCol="0" anchor="t">
            <a:spAutoFit/>
          </a:bodyPr>
          <a:lstStyle/>
          <a:p>
            <a:pPr algn="ctr">
              <a:lnSpc>
                <a:spcPts val="13599"/>
              </a:lnSpc>
            </a:pPr>
            <a:r>
              <a:rPr lang="en-US" sz="13599" spc="-271">
                <a:solidFill>
                  <a:srgbClr val="2C2C2C"/>
                </a:solidFill>
                <a:latin typeface="Inter Bold"/>
                <a:ea typeface="Inter Bold"/>
                <a:cs typeface="Inter Bold"/>
                <a:sym typeface="Inter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C183D7F6-B498-43B3-948B-1728B52AA6E4}">
                <adec:decorative xmlns:adec="http://schemas.microsoft.com/office/drawing/2017/decorative" xmlns="" val="1"/>
              </a:ext>
            </a:extLst>
          </p:cNvPr>
          <p:cNvSpPr/>
          <p:nvPr/>
        </p:nvSpPr>
        <p:spPr>
          <a:xfrm rot="-9879266">
            <a:off x="-1789833" y="-4344919"/>
            <a:ext cx="25117592" cy="18404345"/>
          </a:xfrm>
          <a:custGeom>
            <a:avLst/>
            <a:gdLst/>
            <a:ahLst/>
            <a:cxnLst/>
            <a:rect l="l" t="t" r="r" b="b"/>
            <a:pathLst>
              <a:path w="25117592" h="18404345">
                <a:moveTo>
                  <a:pt x="0" y="0"/>
                </a:moveTo>
                <a:lnTo>
                  <a:pt x="25117592" y="0"/>
                </a:lnTo>
                <a:lnTo>
                  <a:pt x="25117592" y="18404345"/>
                </a:lnTo>
                <a:lnTo>
                  <a:pt x="0" y="18404345"/>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TextBox 3"/>
          <p:cNvSpPr txBox="1"/>
          <p:nvPr/>
        </p:nvSpPr>
        <p:spPr>
          <a:xfrm>
            <a:off x="8120045" y="2990850"/>
            <a:ext cx="9139255" cy="6267450"/>
          </a:xfrm>
          <a:prstGeom prst="rect">
            <a:avLst/>
          </a:prstGeom>
        </p:spPr>
        <p:txBody>
          <a:bodyPr lIns="0" tIns="0" rIns="0" bIns="0" rtlCol="0" anchor="t">
            <a:spAutoFit/>
          </a:bodyPr>
          <a:lstStyle/>
          <a:p>
            <a:pPr marL="647698" lvl="1" indent="-323849" algn="l">
              <a:lnSpc>
                <a:spcPts val="4199"/>
              </a:lnSpc>
              <a:buFont typeface="Arial"/>
              <a:buChar char="•"/>
            </a:pPr>
            <a:r>
              <a:rPr lang="en-US" sz="2999">
                <a:solidFill>
                  <a:srgbClr val="2C2C2C"/>
                </a:solidFill>
                <a:latin typeface="Inter"/>
                <a:ea typeface="Inter"/>
                <a:cs typeface="Inter"/>
                <a:sym typeface="Inter"/>
              </a:rPr>
              <a:t>I/O = Input/Output</a:t>
            </a:r>
          </a:p>
          <a:p>
            <a:pPr marL="647698" lvl="1" indent="-323849" algn="l">
              <a:lnSpc>
                <a:spcPts val="4199"/>
              </a:lnSpc>
              <a:buFont typeface="Arial"/>
              <a:buChar char="•"/>
            </a:pPr>
            <a:r>
              <a:rPr lang="en-US" sz="2999">
                <a:solidFill>
                  <a:srgbClr val="2C2C2C"/>
                </a:solidFill>
                <a:latin typeface="Inter"/>
                <a:ea typeface="Inter"/>
                <a:cs typeface="Inter"/>
                <a:sym typeface="Inter"/>
              </a:rPr>
              <a:t>Trong lập trình, nó được biết đến là đầu ra và đầu vào của 1 chương trình.</a:t>
            </a:r>
          </a:p>
          <a:p>
            <a:pPr marL="647698" lvl="1" indent="-323849" algn="l">
              <a:lnSpc>
                <a:spcPts val="4199"/>
              </a:lnSpc>
              <a:buFont typeface="Arial"/>
              <a:buChar char="•"/>
            </a:pPr>
            <a:r>
              <a:rPr lang="en-US" sz="2999">
                <a:solidFill>
                  <a:srgbClr val="2C2C2C"/>
                </a:solidFill>
                <a:latin typeface="Inter"/>
                <a:ea typeface="Inter"/>
                <a:cs typeface="Inter"/>
                <a:sym typeface="Inter"/>
              </a:rPr>
              <a:t>Input (đầu vào) có thể là data nhập từ bàn phím hoặc từ 1 tệp tin.</a:t>
            </a:r>
          </a:p>
          <a:p>
            <a:pPr marL="647698" lvl="1" indent="-323849" algn="l">
              <a:lnSpc>
                <a:spcPts val="4199"/>
              </a:lnSpc>
              <a:buFont typeface="Arial"/>
              <a:buChar char="•"/>
            </a:pPr>
            <a:r>
              <a:rPr lang="en-US" sz="2999">
                <a:solidFill>
                  <a:srgbClr val="2C2C2C"/>
                </a:solidFill>
                <a:latin typeface="Inter"/>
                <a:ea typeface="Inter"/>
                <a:cs typeface="Inter"/>
                <a:sym typeface="Inter"/>
              </a:rPr>
              <a:t>Output (đầu ra) có thể là sự hiển thị (trên màn hình) hoặc 1 tệp tin.</a:t>
            </a:r>
          </a:p>
          <a:p>
            <a:pPr marL="647698" lvl="1" indent="-323849" algn="l">
              <a:lnSpc>
                <a:spcPts val="4199"/>
              </a:lnSpc>
              <a:buFont typeface="Arial"/>
              <a:buChar char="•"/>
            </a:pPr>
            <a:r>
              <a:rPr lang="en-US" sz="2999">
                <a:solidFill>
                  <a:srgbClr val="2C2C2C"/>
                </a:solidFill>
                <a:latin typeface="Inter"/>
                <a:ea typeface="Inter"/>
                <a:cs typeface="Inter"/>
                <a:sym typeface="Inter"/>
              </a:rPr>
              <a:t>File I/O (Input/Output) cho phép các chương trình Java tương tác với hệ thống tệp.</a:t>
            </a:r>
          </a:p>
          <a:p>
            <a:pPr marL="647698" lvl="1" indent="-323849" algn="l">
              <a:lnSpc>
                <a:spcPts val="4199"/>
              </a:lnSpc>
              <a:buFont typeface="Arial"/>
              <a:buChar char="•"/>
            </a:pPr>
            <a:r>
              <a:rPr lang="en-US" sz="2999">
                <a:solidFill>
                  <a:srgbClr val="2C2C2C"/>
                </a:solidFill>
                <a:latin typeface="Inter"/>
                <a:ea typeface="Inter"/>
                <a:cs typeface="Inter"/>
                <a:sym typeface="Inter"/>
              </a:rPr>
              <a:t>Bao gồm các thao tác như đọc dữ liệu từ tệp, ghi dữ liệu vào tệp, xóa tệp, và các thao tác khác liên quan đến tệp</a:t>
            </a:r>
          </a:p>
        </p:txBody>
      </p:sp>
      <p:sp>
        <p:nvSpPr>
          <p:cNvPr id="4" name="Freeform 4"/>
          <p:cNvSpPr/>
          <p:nvPr/>
        </p:nvSpPr>
        <p:spPr>
          <a:xfrm>
            <a:off x="2341219" y="3086100"/>
            <a:ext cx="4320540" cy="6172200"/>
          </a:xfrm>
          <a:custGeom>
            <a:avLst/>
            <a:gdLst/>
            <a:ahLst/>
            <a:cxnLst/>
            <a:rect l="l" t="t" r="r" b="b"/>
            <a:pathLst>
              <a:path w="4320540" h="6172200">
                <a:moveTo>
                  <a:pt x="0" y="0"/>
                </a:moveTo>
                <a:lnTo>
                  <a:pt x="4320540" y="0"/>
                </a:lnTo>
                <a:lnTo>
                  <a:pt x="4320540" y="6172200"/>
                </a:lnTo>
                <a:lnTo>
                  <a:pt x="0" y="617220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TextBox 5"/>
          <p:cNvSpPr txBox="1"/>
          <p:nvPr/>
        </p:nvSpPr>
        <p:spPr>
          <a:xfrm>
            <a:off x="5671211" y="1314450"/>
            <a:ext cx="6945578" cy="1057275"/>
          </a:xfrm>
          <a:prstGeom prst="rect">
            <a:avLst/>
          </a:prstGeom>
        </p:spPr>
        <p:txBody>
          <a:bodyPr lIns="0" tIns="0" rIns="0" bIns="0" rtlCol="0" anchor="t">
            <a:spAutoFit/>
          </a:bodyPr>
          <a:lstStyle/>
          <a:p>
            <a:pPr marL="0" lvl="0" indent="0" algn="ctr">
              <a:lnSpc>
                <a:spcPts val="8399"/>
              </a:lnSpc>
              <a:spcBef>
                <a:spcPct val="0"/>
              </a:spcBef>
            </a:pPr>
            <a:r>
              <a:rPr lang="en-US" sz="6999">
                <a:solidFill>
                  <a:srgbClr val="2C2C2C"/>
                </a:solidFill>
                <a:latin typeface="Inter Bold"/>
                <a:ea typeface="Inter Bold"/>
                <a:cs typeface="Inter Bold"/>
                <a:sym typeface="Inter Bold"/>
              </a:rPr>
              <a:t>TỔNG QUAN</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C183D7F6-B498-43B3-948B-1728B52AA6E4}">
                <adec:decorative xmlns:adec="http://schemas.microsoft.com/office/drawing/2017/decorative" xmlns="" val="1"/>
              </a:ext>
            </a:extLst>
          </p:cNvPr>
          <p:cNvSpPr/>
          <p:nvPr/>
        </p:nvSpPr>
        <p:spPr>
          <a:xfrm>
            <a:off x="-13986747" y="-2907341"/>
            <a:ext cx="27734974" cy="27734974"/>
          </a:xfrm>
          <a:custGeom>
            <a:avLst/>
            <a:gdLst/>
            <a:ahLst/>
            <a:cxnLst/>
            <a:rect l="l" t="t" r="r" b="b"/>
            <a:pathLst>
              <a:path w="27734974" h="27734974">
                <a:moveTo>
                  <a:pt x="0" y="0"/>
                </a:moveTo>
                <a:lnTo>
                  <a:pt x="27734974" y="0"/>
                </a:lnTo>
                <a:lnTo>
                  <a:pt x="27734974" y="27734975"/>
                </a:lnTo>
                <a:lnTo>
                  <a:pt x="0" y="27734975"/>
                </a:lnTo>
                <a:lnTo>
                  <a:pt x="0" y="0"/>
                </a:lnTo>
                <a:close/>
              </a:path>
            </a:pathLst>
          </a:custGeom>
          <a:blipFill>
            <a:blip r:embed="rId2">
              <a:alphaModFix amt="59000"/>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442084" y="3271740"/>
            <a:ext cx="6612285" cy="5455135"/>
          </a:xfrm>
          <a:custGeom>
            <a:avLst/>
            <a:gdLst/>
            <a:ahLst/>
            <a:cxnLst/>
            <a:rect l="l" t="t" r="r" b="b"/>
            <a:pathLst>
              <a:path w="6612285" h="5455135">
                <a:moveTo>
                  <a:pt x="0" y="0"/>
                </a:moveTo>
                <a:lnTo>
                  <a:pt x="6612285" y="0"/>
                </a:lnTo>
                <a:lnTo>
                  <a:pt x="6612285" y="5455136"/>
                </a:lnTo>
                <a:lnTo>
                  <a:pt x="0" y="5455136"/>
                </a:lnTo>
                <a:lnTo>
                  <a:pt x="0" y="0"/>
                </a:lnTo>
                <a:close/>
              </a:path>
            </a:pathLst>
          </a:custGeom>
          <a:blipFill>
            <a:blip r:embed="rId4"/>
            <a:stretch>
              <a:fillRect/>
            </a:stretch>
          </a:blipFill>
        </p:spPr>
      </p:sp>
      <p:sp>
        <p:nvSpPr>
          <p:cNvPr id="4" name="TextBox 4"/>
          <p:cNvSpPr txBox="1"/>
          <p:nvPr/>
        </p:nvSpPr>
        <p:spPr>
          <a:xfrm>
            <a:off x="1028700" y="1548315"/>
            <a:ext cx="9518526" cy="1057275"/>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Các lợi ích của File I/O</a:t>
            </a:r>
          </a:p>
        </p:txBody>
      </p:sp>
      <p:sp>
        <p:nvSpPr>
          <p:cNvPr id="5" name="TextBox 5"/>
          <p:cNvSpPr txBox="1"/>
          <p:nvPr/>
        </p:nvSpPr>
        <p:spPr>
          <a:xfrm>
            <a:off x="1028700" y="3214590"/>
            <a:ext cx="8482939" cy="4695825"/>
          </a:xfrm>
          <a:prstGeom prst="rect">
            <a:avLst/>
          </a:prstGeom>
        </p:spPr>
        <p:txBody>
          <a:bodyPr lIns="0" tIns="0" rIns="0" bIns="0" rtlCol="0" anchor="t">
            <a:spAutoFit/>
          </a:bodyPr>
          <a:lstStyle/>
          <a:p>
            <a:pPr marL="647698" lvl="1" indent="-323849" algn="l">
              <a:lnSpc>
                <a:spcPts val="4199"/>
              </a:lnSpc>
              <a:buFont typeface="Arial"/>
              <a:buChar char="•"/>
            </a:pPr>
            <a:r>
              <a:rPr lang="en-US" sz="2999">
                <a:solidFill>
                  <a:srgbClr val="2C2C2C"/>
                </a:solidFill>
                <a:latin typeface="Inter"/>
                <a:ea typeface="Inter"/>
                <a:cs typeface="Inter"/>
                <a:sym typeface="Inter"/>
              </a:rPr>
              <a:t>Bản sao vĩnh viễn: Dữ liệu được lưu trữ trong tệp có thể được truy cập và sử dụng sau này.</a:t>
            </a:r>
          </a:p>
          <a:p>
            <a:pPr marL="647698" lvl="1" indent="-323849" algn="l">
              <a:lnSpc>
                <a:spcPts val="4199"/>
              </a:lnSpc>
              <a:buFont typeface="Arial"/>
              <a:buChar char="•"/>
            </a:pPr>
            <a:r>
              <a:rPr lang="en-US" sz="2999">
                <a:solidFill>
                  <a:srgbClr val="2C2C2C"/>
                </a:solidFill>
                <a:latin typeface="Inter"/>
                <a:ea typeface="Inter"/>
                <a:cs typeface="Inter"/>
                <a:sym typeface="Inter"/>
              </a:rPr>
              <a:t>Chia sẻ dữ liệu: Đầu ra từ một chương trình có thể được sử dụng làm đầu vào cho chương trình khác.</a:t>
            </a:r>
          </a:p>
          <a:p>
            <a:pPr marL="647698" lvl="1" indent="-323849" algn="l">
              <a:lnSpc>
                <a:spcPts val="4199"/>
              </a:lnSpc>
              <a:buFont typeface="Arial"/>
              <a:buChar char="•"/>
            </a:pPr>
            <a:r>
              <a:rPr lang="en-US" sz="2999">
                <a:solidFill>
                  <a:srgbClr val="2C2C2C"/>
                </a:solidFill>
                <a:latin typeface="Inter"/>
                <a:ea typeface="Inter"/>
                <a:cs typeface="Inter"/>
                <a:sym typeface="Inter"/>
              </a:rPr>
              <a:t>Tự động hóa: Dữ liệu đầu vào có thể được tự động hóa thay vì phải nhập thủ công, giúp giảm thiểu lỗi và tiết kiệm thời gian.</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0" y="0"/>
            <a:ext cx="18288000" cy="2722445"/>
          </a:xfrm>
          <a:custGeom>
            <a:avLst/>
            <a:gdLst/>
            <a:ahLst/>
            <a:cxnLst/>
            <a:rect l="l" t="t" r="r" b="b"/>
            <a:pathLst>
              <a:path w="18288000" h="2722445">
                <a:moveTo>
                  <a:pt x="0" y="0"/>
                </a:moveTo>
                <a:lnTo>
                  <a:pt x="18288000" y="0"/>
                </a:lnTo>
                <a:lnTo>
                  <a:pt x="18288000" y="2722445"/>
                </a:lnTo>
                <a:lnTo>
                  <a:pt x="0" y="2722445"/>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500062"/>
            <a:ext cx="12246145" cy="1057275"/>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1: FileReader</a:t>
            </a:r>
          </a:p>
        </p:txBody>
      </p:sp>
      <p:sp>
        <p:nvSpPr>
          <p:cNvPr id="4" name="Freeform 4"/>
          <p:cNvSpPr/>
          <p:nvPr/>
        </p:nvSpPr>
        <p:spPr>
          <a:xfrm>
            <a:off x="12736211" y="851968"/>
            <a:ext cx="1077268" cy="509254"/>
          </a:xfrm>
          <a:custGeom>
            <a:avLst/>
            <a:gdLst/>
            <a:ahLst/>
            <a:cxnLst/>
            <a:rect l="l" t="t" r="r" b="b"/>
            <a:pathLst>
              <a:path w="1077268" h="509254">
                <a:moveTo>
                  <a:pt x="0" y="0"/>
                </a:moveTo>
                <a:lnTo>
                  <a:pt x="1077267" y="0"/>
                </a:lnTo>
                <a:lnTo>
                  <a:pt x="1077267" y="509254"/>
                </a:lnTo>
                <a:lnTo>
                  <a:pt x="0" y="509254"/>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a:ln cap="sq">
            <a:noFill/>
            <a:prstDash val="solid"/>
            <a:miter/>
          </a:ln>
        </p:spPr>
      </p:sp>
      <p:sp>
        <p:nvSpPr>
          <p:cNvPr id="5" name="TextBox 5"/>
          <p:cNvSpPr txBox="1"/>
          <p:nvPr/>
        </p:nvSpPr>
        <p:spPr>
          <a:xfrm>
            <a:off x="1028700" y="1815669"/>
            <a:ext cx="15886284" cy="428625"/>
          </a:xfrm>
          <a:prstGeom prst="rect">
            <a:avLst/>
          </a:prstGeom>
        </p:spPr>
        <p:txBody>
          <a:bodyPr lIns="0" tIns="0" rIns="0" bIns="0" rtlCol="0" anchor="t">
            <a:spAutoFit/>
          </a:bodyPr>
          <a:lstStyle/>
          <a:p>
            <a:pPr algn="l">
              <a:lnSpc>
                <a:spcPts val="3359"/>
              </a:lnSpc>
            </a:pPr>
            <a:r>
              <a:rPr lang="en-US" sz="2799">
                <a:solidFill>
                  <a:srgbClr val="2C2C2C"/>
                </a:solidFill>
                <a:latin typeface="Inter"/>
                <a:ea typeface="Inter"/>
                <a:cs typeface="Inter"/>
                <a:sym typeface="Inter"/>
              </a:rPr>
              <a:t>Đọc nội dung từ một file *.txt chứa nhiều dòng, rồi in ra console.</a:t>
            </a:r>
          </a:p>
        </p:txBody>
      </p:sp>
      <p:sp>
        <p:nvSpPr>
          <p:cNvPr id="6" name="TextBox 6"/>
          <p:cNvSpPr txBox="1"/>
          <p:nvPr/>
        </p:nvSpPr>
        <p:spPr>
          <a:xfrm>
            <a:off x="1028700" y="4059963"/>
            <a:ext cx="15886284" cy="1436291"/>
          </a:xfrm>
          <a:prstGeom prst="rect">
            <a:avLst/>
          </a:prstGeom>
        </p:spPr>
        <p:txBody>
          <a:bodyPr wrap="square" lIns="0" tIns="0" rIns="0" bIns="0" rtlCol="0" anchor="t">
            <a:spAutoFit/>
          </a:bodyPr>
          <a:lstStyle/>
          <a:p>
            <a:pPr algn="l">
              <a:lnSpc>
                <a:spcPts val="5599"/>
              </a:lnSpc>
            </a:pPr>
            <a:r>
              <a:rPr lang="en-US" sz="3999" dirty="0">
                <a:solidFill>
                  <a:srgbClr val="2C2C2C"/>
                </a:solidFill>
                <a:latin typeface="Inter"/>
                <a:ea typeface="Inter"/>
                <a:cs typeface="Inter"/>
                <a:sym typeface="Inter"/>
              </a:rPr>
              <a:t>Code </a:t>
            </a:r>
            <a:r>
              <a:rPr lang="en-US" sz="3999" dirty="0" err="1">
                <a:solidFill>
                  <a:srgbClr val="2C2C2C"/>
                </a:solidFill>
                <a:latin typeface="Inter"/>
                <a:ea typeface="Inter"/>
                <a:cs typeface="Inter"/>
                <a:sym typeface="Inter"/>
              </a:rPr>
              <a:t>tham</a:t>
            </a:r>
            <a:r>
              <a:rPr lang="en-US" sz="3999" dirty="0">
                <a:solidFill>
                  <a:srgbClr val="2C2C2C"/>
                </a:solidFill>
                <a:latin typeface="Inter"/>
                <a:ea typeface="Inter"/>
                <a:cs typeface="Inter"/>
                <a:sym typeface="Inter"/>
              </a:rPr>
              <a:t> </a:t>
            </a:r>
            <a:r>
              <a:rPr lang="en-US" sz="3999" dirty="0" err="1">
                <a:solidFill>
                  <a:srgbClr val="2C2C2C"/>
                </a:solidFill>
                <a:latin typeface="Inter"/>
                <a:ea typeface="Inter"/>
                <a:cs typeface="Inter"/>
                <a:sym typeface="Inter"/>
              </a:rPr>
              <a:t>khảo</a:t>
            </a:r>
            <a:r>
              <a:rPr lang="en-US" sz="3999" dirty="0">
                <a:solidFill>
                  <a:srgbClr val="2C2C2C"/>
                </a:solidFill>
                <a:latin typeface="Inter"/>
                <a:ea typeface="Inter"/>
                <a:cs typeface="Inter"/>
                <a:sym typeface="Inter"/>
              </a:rPr>
              <a:t>:</a:t>
            </a:r>
            <a:r>
              <a:rPr lang="en-US" sz="3999" u="sng" dirty="0">
                <a:solidFill>
                  <a:srgbClr val="2C2C2C"/>
                </a:solidFill>
                <a:latin typeface="Inter"/>
                <a:ea typeface="Inter"/>
                <a:cs typeface="Inter"/>
                <a:sym typeface="Inter"/>
                <a:hlinkClick r:id="rId6" tooltip="https://github.com/AnhNV17/Java-Practice/blob/main/src/main/com/java/practice/FileReader.java"/>
              </a:rPr>
              <a:t> </a:t>
            </a:r>
            <a:r>
              <a:rPr lang="en-US" sz="3999" u="sng" dirty="0">
                <a:solidFill>
                  <a:srgbClr val="004AAD"/>
                </a:solidFill>
                <a:latin typeface="Inter"/>
                <a:ea typeface="Inter"/>
                <a:cs typeface="Inter"/>
                <a:sym typeface="Inter"/>
                <a:hlinkClick r:id="rId6" tooltip="https://github.com/AnhNV17/Java-Practice/blob/main/src/main/com/java/practice/FileReader.java"/>
              </a:rPr>
              <a:t>https://github.com/AnhNV17/Java-Practice/blob/main/src/main/com/java/practice/FileReader.java </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0" y="0"/>
            <a:ext cx="18288000" cy="2722445"/>
          </a:xfrm>
          <a:custGeom>
            <a:avLst/>
            <a:gdLst/>
            <a:ahLst/>
            <a:cxnLst/>
            <a:rect l="l" t="t" r="r" b="b"/>
            <a:pathLst>
              <a:path w="18288000" h="2722445">
                <a:moveTo>
                  <a:pt x="0" y="0"/>
                </a:moveTo>
                <a:lnTo>
                  <a:pt x="18288000" y="0"/>
                </a:lnTo>
                <a:lnTo>
                  <a:pt x="18288000" y="2722445"/>
                </a:lnTo>
                <a:lnTo>
                  <a:pt x="0" y="2722445"/>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500062"/>
            <a:ext cx="12246145" cy="1057275"/>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1: FileReader</a:t>
            </a:r>
          </a:p>
        </p:txBody>
      </p:sp>
      <p:sp>
        <p:nvSpPr>
          <p:cNvPr id="4" name="Freeform 4"/>
          <p:cNvSpPr/>
          <p:nvPr/>
        </p:nvSpPr>
        <p:spPr>
          <a:xfrm>
            <a:off x="12736211" y="851968"/>
            <a:ext cx="1077268" cy="509254"/>
          </a:xfrm>
          <a:custGeom>
            <a:avLst/>
            <a:gdLst/>
            <a:ahLst/>
            <a:cxnLst/>
            <a:rect l="l" t="t" r="r" b="b"/>
            <a:pathLst>
              <a:path w="1077268" h="509254">
                <a:moveTo>
                  <a:pt x="0" y="0"/>
                </a:moveTo>
                <a:lnTo>
                  <a:pt x="1077267" y="0"/>
                </a:lnTo>
                <a:lnTo>
                  <a:pt x="1077267" y="509254"/>
                </a:lnTo>
                <a:lnTo>
                  <a:pt x="0" y="509254"/>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a:ln cap="sq">
            <a:noFill/>
            <a:prstDash val="solid"/>
            <a:miter/>
          </a:ln>
        </p:spPr>
      </p:sp>
      <p:sp>
        <p:nvSpPr>
          <p:cNvPr id="5" name="TextBox 5"/>
          <p:cNvSpPr txBox="1"/>
          <p:nvPr/>
        </p:nvSpPr>
        <p:spPr>
          <a:xfrm>
            <a:off x="1028700" y="3122495"/>
            <a:ext cx="16230600" cy="5939155"/>
          </a:xfrm>
          <a:prstGeom prst="rect">
            <a:avLst/>
          </a:prstGeom>
        </p:spPr>
        <p:txBody>
          <a:bodyPr lIns="0" tIns="0" rIns="0" bIns="0" rtlCol="0" anchor="t">
            <a:spAutoFit/>
          </a:bodyPr>
          <a:lstStyle/>
          <a:p>
            <a:pPr algn="l">
              <a:lnSpc>
                <a:spcPts val="3919"/>
              </a:lnSpc>
            </a:pPr>
            <a:r>
              <a:rPr lang="en-US" sz="2799">
                <a:solidFill>
                  <a:srgbClr val="2C2C2C"/>
                </a:solidFill>
                <a:latin typeface="Inter Bold"/>
                <a:ea typeface="Inter Bold"/>
                <a:cs typeface="Inter Bold"/>
                <a:sym typeface="Inter Bold"/>
              </a:rPr>
              <a:t>Nhược điểm:</a:t>
            </a:r>
          </a:p>
          <a:p>
            <a:pPr marL="604519" lvl="1" indent="-302260" algn="l">
              <a:lnSpc>
                <a:spcPts val="3919"/>
              </a:lnSpc>
              <a:buFont typeface="Arial"/>
              <a:buChar char="•"/>
            </a:pPr>
            <a:r>
              <a:rPr lang="en-US" sz="2799">
                <a:solidFill>
                  <a:srgbClr val="2C2C2C"/>
                </a:solidFill>
                <a:latin typeface="Inter"/>
                <a:ea typeface="Inter"/>
                <a:cs typeface="Inter"/>
                <a:sym typeface="Inter"/>
              </a:rPr>
              <a:t>Quản lý tài nguyên thủ công:Việc đóng tài nguyên Scanner được thực hiện thủ công, điều này có thể dẫn đến việc quên đóng tài nguyên nếu chương trình gặp lỗi trước khi đạt đến lệnh myReader.close().</a:t>
            </a:r>
          </a:p>
          <a:p>
            <a:pPr marL="604519" lvl="1" indent="-302260" algn="l">
              <a:lnSpc>
                <a:spcPts val="3919"/>
              </a:lnSpc>
              <a:buFont typeface="Arial"/>
              <a:buChar char="•"/>
            </a:pPr>
            <a:r>
              <a:rPr lang="en-US" sz="2799">
                <a:solidFill>
                  <a:srgbClr val="2C2C2C"/>
                </a:solidFill>
                <a:latin typeface="Inter"/>
                <a:ea typeface="Inter"/>
                <a:cs typeface="Inter"/>
                <a:sym typeface="Inter"/>
              </a:rPr>
              <a:t>Xử lý ngoại lệ chung chung:Chỉ xử lý ngoại lệ FileNotFoundException và in stack trace không cung cấp nhiều thông tin cho người dùng cuối hoặc không có cách xử lý thay thế.</a:t>
            </a:r>
          </a:p>
          <a:p>
            <a:pPr marL="604519" lvl="1" indent="-302260" algn="l">
              <a:lnSpc>
                <a:spcPts val="3919"/>
              </a:lnSpc>
              <a:buFont typeface="Arial"/>
              <a:buChar char="•"/>
            </a:pPr>
            <a:r>
              <a:rPr lang="en-US" sz="2799">
                <a:solidFill>
                  <a:srgbClr val="2C2C2C"/>
                </a:solidFill>
                <a:latin typeface="Inter"/>
                <a:ea typeface="Inter"/>
                <a:cs typeface="Inter"/>
                <a:sym typeface="Inter"/>
              </a:rPr>
              <a:t>Thiếu xử lý các ngoại lệ khác:Ngoài FileNotFoundException, có nhiều ngoại lệ khác có thể xảy ra như lỗi đọc file.</a:t>
            </a:r>
          </a:p>
          <a:p>
            <a:pPr marL="604519" lvl="1" indent="-302260" algn="l">
              <a:lnSpc>
                <a:spcPts val="3919"/>
              </a:lnSpc>
              <a:buFont typeface="Arial"/>
              <a:buChar char="•"/>
            </a:pPr>
            <a:r>
              <a:rPr lang="en-US" sz="2799">
                <a:solidFill>
                  <a:srgbClr val="2C2C2C"/>
                </a:solidFill>
                <a:latin typeface="Inter"/>
                <a:ea typeface="Inter"/>
                <a:cs typeface="Inter"/>
                <a:sym typeface="Inter"/>
              </a:rPr>
              <a:t>Đường dẫn file cứng:Đường dẫn đến file được ghi cứng trong mã nguồn, điều này không linh hoạt nếu cần thay đổi đường dẫn hoặc sử dụng chương trình với các file khác nhau.</a:t>
            </a:r>
          </a:p>
          <a:p>
            <a:pPr marL="604519" lvl="1" indent="-302260" algn="l">
              <a:lnSpc>
                <a:spcPts val="3919"/>
              </a:lnSpc>
              <a:buFont typeface="Arial"/>
              <a:buChar char="•"/>
            </a:pPr>
            <a:r>
              <a:rPr lang="en-US" sz="2799">
                <a:solidFill>
                  <a:srgbClr val="2C2C2C"/>
                </a:solidFill>
                <a:latin typeface="Inter"/>
                <a:ea typeface="Inter"/>
                <a:cs typeface="Inter"/>
                <a:sym typeface="Inter"/>
              </a:rPr>
              <a:t>Thiếu xác thực đường dẫn file:Không kiểm tra xem file có phải là một file thực sự hay không phải là một thư mục, hoặc có quyền đọc file không</a:t>
            </a:r>
          </a:p>
        </p:txBody>
      </p:sp>
      <p:sp>
        <p:nvSpPr>
          <p:cNvPr id="6" name="TextBox 6"/>
          <p:cNvSpPr txBox="1"/>
          <p:nvPr/>
        </p:nvSpPr>
        <p:spPr>
          <a:xfrm>
            <a:off x="1028700" y="1834719"/>
            <a:ext cx="15886284" cy="390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Đọc nội dung từ một file *.txt chứa nhiều dòng, rồi in ra console.</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8486345" y="0"/>
            <a:ext cx="30482455" cy="4537773"/>
          </a:xfrm>
          <a:custGeom>
            <a:avLst/>
            <a:gdLst/>
            <a:ahLst/>
            <a:cxnLst/>
            <a:rect l="l" t="t" r="r" b="b"/>
            <a:pathLst>
              <a:path w="30482455" h="4537773">
                <a:moveTo>
                  <a:pt x="0" y="0"/>
                </a:moveTo>
                <a:lnTo>
                  <a:pt x="30482454" y="0"/>
                </a:lnTo>
                <a:lnTo>
                  <a:pt x="30482454" y="4537773"/>
                </a:lnTo>
                <a:lnTo>
                  <a:pt x="0" y="4537773"/>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4" name="TextBox 4"/>
          <p:cNvSpPr txBox="1"/>
          <p:nvPr/>
        </p:nvSpPr>
        <p:spPr>
          <a:xfrm>
            <a:off x="1028700" y="608334"/>
            <a:ext cx="16230600" cy="2114550"/>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2: SensetiveWordsFiltering </a:t>
            </a:r>
          </a:p>
        </p:txBody>
      </p:sp>
      <p:sp>
        <p:nvSpPr>
          <p:cNvPr id="5" name="TextBox 5"/>
          <p:cNvSpPr txBox="1"/>
          <p:nvPr/>
        </p:nvSpPr>
        <p:spPr>
          <a:xfrm>
            <a:off x="1028700" y="3082980"/>
            <a:ext cx="16230600" cy="1152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Đọc nội dung từ một file *.txt chứa nhiều dòng. Nếu trong mỗi dòng có những từ nhạy cảm như sex, fuck, drug, kill thì hay thay thế nguyên âm bằng ký tự *, ví dụ s*x, f*ck, dr*g, k*ll. Sau đó in ra console.</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6" name="TextBox 6"/>
          <p:cNvSpPr txBox="1"/>
          <p:nvPr/>
        </p:nvSpPr>
        <p:spPr>
          <a:xfrm>
            <a:off x="1334600" y="5179123"/>
            <a:ext cx="14286400" cy="2154436"/>
          </a:xfrm>
          <a:prstGeom prst="rect">
            <a:avLst/>
          </a:prstGeom>
        </p:spPr>
        <p:txBody>
          <a:bodyPr wrap="square" lIns="0" tIns="0" rIns="0" bIns="0" rtlCol="0" anchor="t">
            <a:spAutoFit/>
          </a:bodyPr>
          <a:lstStyle/>
          <a:p>
            <a:pPr algn="l">
              <a:lnSpc>
                <a:spcPts val="5599"/>
              </a:lnSpc>
            </a:pPr>
            <a:r>
              <a:rPr lang="en-US" sz="3999" dirty="0">
                <a:solidFill>
                  <a:srgbClr val="2C2C2C"/>
                </a:solidFill>
                <a:latin typeface="Inter"/>
                <a:ea typeface="Inter"/>
                <a:cs typeface="Inter"/>
                <a:sym typeface="Inter"/>
              </a:rPr>
              <a:t>Code </a:t>
            </a:r>
            <a:r>
              <a:rPr lang="en-US" sz="3999" dirty="0" err="1">
                <a:solidFill>
                  <a:srgbClr val="2C2C2C"/>
                </a:solidFill>
                <a:latin typeface="Inter"/>
                <a:ea typeface="Inter"/>
                <a:cs typeface="Inter"/>
                <a:sym typeface="Inter"/>
              </a:rPr>
              <a:t>tham</a:t>
            </a:r>
            <a:r>
              <a:rPr lang="en-US" sz="3999" dirty="0">
                <a:solidFill>
                  <a:srgbClr val="2C2C2C"/>
                </a:solidFill>
                <a:latin typeface="Inter"/>
                <a:ea typeface="Inter"/>
                <a:cs typeface="Inter"/>
                <a:sym typeface="Inter"/>
              </a:rPr>
              <a:t> </a:t>
            </a:r>
            <a:r>
              <a:rPr lang="en-US" sz="3999" dirty="0" err="1">
                <a:solidFill>
                  <a:srgbClr val="2C2C2C"/>
                </a:solidFill>
                <a:latin typeface="Inter"/>
                <a:ea typeface="Inter"/>
                <a:cs typeface="Inter"/>
                <a:sym typeface="Inter"/>
              </a:rPr>
              <a:t>khảo</a:t>
            </a:r>
            <a:r>
              <a:rPr lang="en-US" sz="3999" dirty="0">
                <a:solidFill>
                  <a:srgbClr val="2C2C2C"/>
                </a:solidFill>
                <a:latin typeface="Inter"/>
                <a:ea typeface="Inter"/>
                <a:cs typeface="Inter"/>
                <a:sym typeface="Inter"/>
              </a:rPr>
              <a:t>: </a:t>
            </a:r>
            <a:r>
              <a:rPr lang="en-US" sz="3999" u="sng" dirty="0">
                <a:solidFill>
                  <a:srgbClr val="004AAD"/>
                </a:solidFill>
                <a:latin typeface="Inter"/>
                <a:ea typeface="Inter"/>
                <a:cs typeface="Inter"/>
                <a:sym typeface="Inter"/>
                <a:hlinkClick r:id="rId4" tooltip="https://github.com/AnhNV17/Java-Practice/blob/main/src/main/com/java/practice/SensetiveWordsFiltering.java"/>
              </a:rPr>
              <a:t>https://github.com/AnhNV17/Java-Practice/blob/main/src/main/com/java/practice/SensetiveWordsFiltering.java </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7913332" y="0"/>
            <a:ext cx="30482455" cy="4537773"/>
          </a:xfrm>
          <a:custGeom>
            <a:avLst/>
            <a:gdLst/>
            <a:ahLst/>
            <a:cxnLst/>
            <a:rect l="l" t="t" r="r" b="b"/>
            <a:pathLst>
              <a:path w="30482455" h="4537773">
                <a:moveTo>
                  <a:pt x="0" y="0"/>
                </a:moveTo>
                <a:lnTo>
                  <a:pt x="30482454" y="0"/>
                </a:lnTo>
                <a:lnTo>
                  <a:pt x="30482454" y="4537773"/>
                </a:lnTo>
                <a:lnTo>
                  <a:pt x="0" y="4537773"/>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608334"/>
            <a:ext cx="16230600" cy="2114550"/>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2: SensetiveWordsFiltering </a:t>
            </a:r>
          </a:p>
        </p:txBody>
      </p:sp>
      <p:sp>
        <p:nvSpPr>
          <p:cNvPr id="4" name="TextBox 4"/>
          <p:cNvSpPr txBox="1"/>
          <p:nvPr/>
        </p:nvSpPr>
        <p:spPr>
          <a:xfrm>
            <a:off x="1028700" y="3082980"/>
            <a:ext cx="16230600" cy="1152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Đọc nội dung từ một file *.txt chứa nhiều dòng. Nếu trong mỗi dòng có những từ nhạy cảm như sex, fuck, drug, kill thì hay thay thế nguyên âm bằng ký tự *, ví dụ s*x, f*ck, dr*g, k*ll. Sau đó in ra console.</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5" name="TextBox 5"/>
          <p:cNvSpPr txBox="1"/>
          <p:nvPr/>
        </p:nvSpPr>
        <p:spPr>
          <a:xfrm>
            <a:off x="1028700" y="5242644"/>
            <a:ext cx="16230600" cy="2967355"/>
          </a:xfrm>
          <a:prstGeom prst="rect">
            <a:avLst/>
          </a:prstGeom>
        </p:spPr>
        <p:txBody>
          <a:bodyPr lIns="0" tIns="0" rIns="0" bIns="0" rtlCol="0" anchor="t">
            <a:spAutoFit/>
          </a:bodyPr>
          <a:lstStyle/>
          <a:p>
            <a:pPr algn="l">
              <a:lnSpc>
                <a:spcPts val="3919"/>
              </a:lnSpc>
            </a:pPr>
            <a:r>
              <a:rPr lang="en-US" sz="2799">
                <a:solidFill>
                  <a:srgbClr val="2C2C2C"/>
                </a:solidFill>
                <a:latin typeface="Inter Bold"/>
                <a:ea typeface="Inter Bold"/>
                <a:cs typeface="Inter Bold"/>
                <a:sym typeface="Inter Bold"/>
              </a:rPr>
              <a:t>Nhược điểm đã cải thiện: </a:t>
            </a:r>
          </a:p>
          <a:p>
            <a:pPr marL="604519" lvl="1" indent="-302260" algn="l">
              <a:lnSpc>
                <a:spcPts val="3919"/>
              </a:lnSpc>
              <a:buFont typeface="Arial"/>
              <a:buChar char="•"/>
            </a:pPr>
            <a:r>
              <a:rPr lang="en-US" sz="2799">
                <a:solidFill>
                  <a:srgbClr val="2C2C2C"/>
                </a:solidFill>
                <a:latin typeface="Inter"/>
                <a:ea typeface="Inter"/>
                <a:cs typeface="Inter"/>
                <a:sym typeface="Inter"/>
              </a:rPr>
              <a:t>Đã kiểm tra xem file đó có phải là 1 tệp tin hoặc có tồn tại hay không trước khi đọc file.</a:t>
            </a:r>
          </a:p>
          <a:p>
            <a:pPr marL="604519" lvl="1" indent="-302260" algn="l">
              <a:lnSpc>
                <a:spcPts val="3919"/>
              </a:lnSpc>
              <a:buFont typeface="Arial"/>
              <a:buChar char="•"/>
            </a:pPr>
            <a:r>
              <a:rPr lang="en-US" sz="2799">
                <a:solidFill>
                  <a:srgbClr val="2C2C2C"/>
                </a:solidFill>
                <a:latin typeface="Inter"/>
                <a:ea typeface="Inter"/>
                <a:cs typeface="Inter"/>
                <a:sym typeface="Inter"/>
              </a:rPr>
              <a:t>Xử lý ngoại lệ đã rõ ràng hơn khi cung cấp thông tin cụ thể. Và cũng đã xử lý nhiều ngoại lệ hơn là chỉ có FileNotFoundException</a:t>
            </a:r>
          </a:p>
          <a:p>
            <a:pPr marL="604519" lvl="1" indent="-302260" algn="l">
              <a:lnSpc>
                <a:spcPts val="3919"/>
              </a:lnSpc>
              <a:buFont typeface="Arial"/>
              <a:buChar char="•"/>
            </a:pPr>
            <a:r>
              <a:rPr lang="en-US" sz="2799">
                <a:solidFill>
                  <a:srgbClr val="2C2C2C"/>
                </a:solidFill>
                <a:latin typeface="Inter"/>
                <a:ea typeface="Inter"/>
                <a:cs typeface="Inter"/>
                <a:sym typeface="Inter"/>
              </a:rPr>
              <a:t>Tuy nhiên, đường dẫn file vẫn chưa được linh động và hiệu suất chưa được thực sự hiệu quả vì Pattern và Matcher vẫn được tạo mới trong mỗi vòng lặp gây tốn kém tài nguyên.</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4731770" y="-733152"/>
            <a:ext cx="30772684" cy="4580978"/>
          </a:xfrm>
          <a:custGeom>
            <a:avLst/>
            <a:gdLst/>
            <a:ahLst/>
            <a:cxnLst/>
            <a:rect l="l" t="t" r="r" b="b"/>
            <a:pathLst>
              <a:path w="30772684" h="4580978">
                <a:moveTo>
                  <a:pt x="0" y="0"/>
                </a:moveTo>
                <a:lnTo>
                  <a:pt x="30772685" y="0"/>
                </a:lnTo>
                <a:lnTo>
                  <a:pt x="30772685" y="4580979"/>
                </a:lnTo>
                <a:lnTo>
                  <a:pt x="0" y="4580979"/>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1028700"/>
            <a:ext cx="16230600" cy="1057275"/>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3: FileWritter </a:t>
            </a:r>
          </a:p>
        </p:txBody>
      </p:sp>
      <p:sp>
        <p:nvSpPr>
          <p:cNvPr id="4" name="TextBox 4"/>
          <p:cNvSpPr txBox="1"/>
          <p:nvPr/>
        </p:nvSpPr>
        <p:spPr>
          <a:xfrm>
            <a:off x="1028700" y="2531825"/>
            <a:ext cx="16230600" cy="771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Ghi một chuỗi có sẵn vào một file *.txt</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5" name="TextBox 5"/>
          <p:cNvSpPr txBox="1"/>
          <p:nvPr/>
        </p:nvSpPr>
        <p:spPr>
          <a:xfrm>
            <a:off x="1028700" y="4228827"/>
            <a:ext cx="13982700" cy="2154436"/>
          </a:xfrm>
          <a:prstGeom prst="rect">
            <a:avLst/>
          </a:prstGeom>
        </p:spPr>
        <p:txBody>
          <a:bodyPr wrap="square" lIns="0" tIns="0" rIns="0" bIns="0" rtlCol="0" anchor="t">
            <a:spAutoFit/>
          </a:bodyPr>
          <a:lstStyle/>
          <a:p>
            <a:pPr algn="l">
              <a:lnSpc>
                <a:spcPts val="5599"/>
              </a:lnSpc>
            </a:pPr>
            <a:r>
              <a:rPr lang="en-US" sz="3999" dirty="0">
                <a:solidFill>
                  <a:srgbClr val="2C2C2C"/>
                </a:solidFill>
                <a:latin typeface="Inter"/>
                <a:ea typeface="Inter"/>
                <a:cs typeface="Inter"/>
                <a:sym typeface="Inter"/>
              </a:rPr>
              <a:t>Code </a:t>
            </a:r>
            <a:r>
              <a:rPr lang="en-US" sz="3999" dirty="0" err="1">
                <a:solidFill>
                  <a:srgbClr val="2C2C2C"/>
                </a:solidFill>
                <a:latin typeface="Inter"/>
                <a:ea typeface="Inter"/>
                <a:cs typeface="Inter"/>
                <a:sym typeface="Inter"/>
              </a:rPr>
              <a:t>tham</a:t>
            </a:r>
            <a:r>
              <a:rPr lang="en-US" sz="3999" dirty="0">
                <a:solidFill>
                  <a:srgbClr val="2C2C2C"/>
                </a:solidFill>
                <a:latin typeface="Inter"/>
                <a:ea typeface="Inter"/>
                <a:cs typeface="Inter"/>
                <a:sym typeface="Inter"/>
              </a:rPr>
              <a:t> </a:t>
            </a:r>
            <a:r>
              <a:rPr lang="en-US" sz="3999" dirty="0" err="1">
                <a:solidFill>
                  <a:srgbClr val="2C2C2C"/>
                </a:solidFill>
                <a:latin typeface="Inter"/>
                <a:ea typeface="Inter"/>
                <a:cs typeface="Inter"/>
                <a:sym typeface="Inter"/>
              </a:rPr>
              <a:t>khảo</a:t>
            </a:r>
            <a:r>
              <a:rPr lang="en-US" sz="3999" dirty="0">
                <a:solidFill>
                  <a:srgbClr val="2C2C2C"/>
                </a:solidFill>
                <a:latin typeface="Inter"/>
                <a:ea typeface="Inter"/>
                <a:cs typeface="Inter"/>
                <a:sym typeface="Inter"/>
              </a:rPr>
              <a:t>: </a:t>
            </a:r>
            <a:r>
              <a:rPr lang="en-US" sz="3999" u="sng" dirty="0">
                <a:solidFill>
                  <a:srgbClr val="004AAD"/>
                </a:solidFill>
                <a:latin typeface="Inter"/>
                <a:ea typeface="Inter"/>
                <a:cs typeface="Inter"/>
                <a:sym typeface="Inter"/>
                <a:hlinkClick r:id="rId4" tooltip="https://github.com/AnhNV17/Java-Practice/blob/main/src/main/com/java/practice/FileWritter.java"/>
              </a:rPr>
              <a:t>https://github.com/AnhNV17/Java-Practice/blob/main/src/main/com/java/practice/FileWritter.java</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a green and blue abstract background with a wave pattern"/>
          <p:cNvSpPr/>
          <p:nvPr/>
        </p:nvSpPr>
        <p:spPr>
          <a:xfrm>
            <a:off x="-4731770" y="-733152"/>
            <a:ext cx="30772684" cy="4580978"/>
          </a:xfrm>
          <a:custGeom>
            <a:avLst/>
            <a:gdLst/>
            <a:ahLst/>
            <a:cxnLst/>
            <a:rect l="l" t="t" r="r" b="b"/>
            <a:pathLst>
              <a:path w="30772684" h="4580978">
                <a:moveTo>
                  <a:pt x="0" y="0"/>
                </a:moveTo>
                <a:lnTo>
                  <a:pt x="30772685" y="0"/>
                </a:lnTo>
                <a:lnTo>
                  <a:pt x="30772685" y="4580979"/>
                </a:lnTo>
                <a:lnTo>
                  <a:pt x="0" y="4580979"/>
                </a:lnTo>
                <a:lnTo>
                  <a:pt x="0" y="0"/>
                </a:lnTo>
                <a:close/>
              </a:path>
            </a:pathLst>
          </a:custGeom>
          <a:blipFill>
            <a:blip r:embed="rId2">
              <a:extLst>
                <a:ext uri="{96DAC541-7B7A-43D3-8B79-37D633B846F1}">
                  <asvg:svgBlip xmlns:asvg="http://schemas.microsoft.com/office/drawing/2016/SVG/main" xmlns="" r:embed="rId3"/>
                </a:ext>
              </a:extLst>
            </a:blip>
            <a:stretch>
              <a:fillRect b="-278208"/>
            </a:stretch>
          </a:blipFill>
        </p:spPr>
      </p:sp>
      <p:sp>
        <p:nvSpPr>
          <p:cNvPr id="3" name="TextBox 3"/>
          <p:cNvSpPr txBox="1"/>
          <p:nvPr/>
        </p:nvSpPr>
        <p:spPr>
          <a:xfrm>
            <a:off x="1028700" y="1028700"/>
            <a:ext cx="16230600" cy="1057275"/>
          </a:xfrm>
          <a:prstGeom prst="rect">
            <a:avLst/>
          </a:prstGeom>
        </p:spPr>
        <p:txBody>
          <a:bodyPr lIns="0" tIns="0" rIns="0" bIns="0" rtlCol="0" anchor="t">
            <a:spAutoFit/>
          </a:bodyPr>
          <a:lstStyle/>
          <a:p>
            <a:pPr marL="0" lvl="0" indent="0" algn="l">
              <a:lnSpc>
                <a:spcPts val="8399"/>
              </a:lnSpc>
              <a:spcBef>
                <a:spcPct val="0"/>
              </a:spcBef>
            </a:pPr>
            <a:r>
              <a:rPr lang="en-US" sz="6999">
                <a:solidFill>
                  <a:srgbClr val="2C2C2C"/>
                </a:solidFill>
                <a:latin typeface="Inter Bold"/>
                <a:ea typeface="Inter Bold"/>
                <a:cs typeface="Inter Bold"/>
                <a:sym typeface="Inter Bold"/>
              </a:rPr>
              <a:t>Bài luyện tập 3: FileWritter </a:t>
            </a:r>
          </a:p>
        </p:txBody>
      </p:sp>
      <p:sp>
        <p:nvSpPr>
          <p:cNvPr id="4" name="TextBox 4"/>
          <p:cNvSpPr txBox="1"/>
          <p:nvPr/>
        </p:nvSpPr>
        <p:spPr>
          <a:xfrm>
            <a:off x="1028700" y="2531825"/>
            <a:ext cx="16230600" cy="771525"/>
          </a:xfrm>
          <a:prstGeom prst="rect">
            <a:avLst/>
          </a:prstGeom>
        </p:spPr>
        <p:txBody>
          <a:bodyPr lIns="0" tIns="0" rIns="0" bIns="0" rtlCol="0" anchor="t">
            <a:spAutoFit/>
          </a:bodyPr>
          <a:lstStyle/>
          <a:p>
            <a:pPr algn="l">
              <a:lnSpc>
                <a:spcPts val="3000"/>
              </a:lnSpc>
            </a:pPr>
            <a:r>
              <a:rPr lang="en-US" sz="2500">
                <a:solidFill>
                  <a:srgbClr val="2C2C2C"/>
                </a:solidFill>
                <a:latin typeface="Inter Italics"/>
                <a:ea typeface="Inter Italics"/>
                <a:cs typeface="Inter Italics"/>
                <a:sym typeface="Inter Italics"/>
              </a:rPr>
              <a:t>Ghi một chuỗi có sẵn vào một file *.txt</a:t>
            </a:r>
          </a:p>
          <a:p>
            <a:pPr algn="l">
              <a:lnSpc>
                <a:spcPts val="3000"/>
              </a:lnSpc>
            </a:pPr>
            <a:endParaRPr lang="en-US" sz="2500">
              <a:solidFill>
                <a:srgbClr val="2C2C2C"/>
              </a:solidFill>
              <a:latin typeface="Inter Italics"/>
              <a:ea typeface="Inter Italics"/>
              <a:cs typeface="Inter Italics"/>
              <a:sym typeface="Inter Italics"/>
            </a:endParaRPr>
          </a:p>
        </p:txBody>
      </p:sp>
      <p:sp>
        <p:nvSpPr>
          <p:cNvPr id="5" name="TextBox 5"/>
          <p:cNvSpPr txBox="1"/>
          <p:nvPr/>
        </p:nvSpPr>
        <p:spPr>
          <a:xfrm>
            <a:off x="1028700" y="4238352"/>
            <a:ext cx="16230600" cy="4948555"/>
          </a:xfrm>
          <a:prstGeom prst="rect">
            <a:avLst/>
          </a:prstGeom>
        </p:spPr>
        <p:txBody>
          <a:bodyPr lIns="0" tIns="0" rIns="0" bIns="0" rtlCol="0" anchor="t">
            <a:spAutoFit/>
          </a:bodyPr>
          <a:lstStyle/>
          <a:p>
            <a:pPr algn="l">
              <a:lnSpc>
                <a:spcPts val="3919"/>
              </a:lnSpc>
            </a:pPr>
            <a:r>
              <a:rPr lang="en-US" sz="2799">
                <a:solidFill>
                  <a:srgbClr val="2C2C2C"/>
                </a:solidFill>
                <a:latin typeface="Inter Bold"/>
                <a:ea typeface="Inter Bold"/>
                <a:cs typeface="Inter Bold"/>
                <a:sym typeface="Inter Bold"/>
              </a:rPr>
              <a:t>Nhược điểm đã cải thiện: </a:t>
            </a:r>
          </a:p>
          <a:p>
            <a:pPr marL="604519" lvl="1" indent="-302260" algn="l">
              <a:lnSpc>
                <a:spcPts val="3919"/>
              </a:lnSpc>
              <a:buFont typeface="Arial"/>
              <a:buChar char="•"/>
            </a:pPr>
            <a:r>
              <a:rPr lang="en-US" sz="2799">
                <a:solidFill>
                  <a:srgbClr val="2C2C2C"/>
                </a:solidFill>
                <a:latin typeface="Inter"/>
                <a:ea typeface="Inter"/>
                <a:cs typeface="Inter"/>
                <a:sym typeface="Inter"/>
              </a:rPr>
              <a:t>Sử dụng try-with-resources để đảm bảo FileWriter ược đóng tự động sau khi hoàn thành ghi dữ liệu, ngay cả khi có ngoại lệ xảy ra.</a:t>
            </a:r>
          </a:p>
          <a:p>
            <a:pPr marL="604519" lvl="1" indent="-302260" algn="l">
              <a:lnSpc>
                <a:spcPts val="3919"/>
              </a:lnSpc>
              <a:buFont typeface="Arial"/>
              <a:buChar char="•"/>
            </a:pPr>
            <a:r>
              <a:rPr lang="en-US" sz="2799">
                <a:solidFill>
                  <a:srgbClr val="2C2C2C"/>
                </a:solidFill>
                <a:latin typeface="Inter"/>
                <a:ea typeface="Inter"/>
                <a:cs typeface="Inter"/>
                <a:sym typeface="Inter"/>
              </a:rPr>
              <a:t>Tuy nhiên:</a:t>
            </a:r>
          </a:p>
          <a:p>
            <a:pPr marL="1209039" lvl="2" indent="-403013" algn="l">
              <a:lnSpc>
                <a:spcPts val="3919"/>
              </a:lnSpc>
              <a:buFont typeface="Arial"/>
              <a:buChar char="⚬"/>
            </a:pPr>
            <a:r>
              <a:rPr lang="en-US" sz="2799">
                <a:solidFill>
                  <a:srgbClr val="2C2C2C"/>
                </a:solidFill>
                <a:latin typeface="Inter"/>
                <a:ea typeface="Inter"/>
                <a:cs typeface="Inter"/>
                <a:sym typeface="Inter"/>
              </a:rPr>
              <a:t>Không hỗ trợ Unicode tốt: FileWriter sử dụng mã hóa mặc định của hệ thống, có thể gây ra vấn đề khi làm việc với các ký tự không phải ASCII. Sử dụng OutputStreamWriter với FileOutputStream và Charset sẽ tốt hơn cho việc hỗ trợ Unicode.</a:t>
            </a:r>
          </a:p>
          <a:p>
            <a:pPr marL="1209039" lvl="2" indent="-403013" algn="l">
              <a:lnSpc>
                <a:spcPts val="3919"/>
              </a:lnSpc>
              <a:buFont typeface="Arial"/>
              <a:buChar char="⚬"/>
            </a:pPr>
            <a:r>
              <a:rPr lang="en-US" sz="2799">
                <a:solidFill>
                  <a:srgbClr val="2C2C2C"/>
                </a:solidFill>
                <a:latin typeface="Inter"/>
                <a:ea typeface="Inter"/>
                <a:cs typeface="Inter"/>
                <a:sym typeface="Inter"/>
              </a:rPr>
              <a:t>Không kiểm tra trước khi ghi: Đoạn mã không kiểm tra xem file đã tồn tại hay chưa và nếu tồn tại, nó sẽ ghi đè nội dung hiện có. Điều này có thể không mong muốn trong một số trường hợp.</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1703</Words>
  <Application>Microsoft Office PowerPoint</Application>
  <PresentationFormat>Custom</PresentationFormat>
  <Paragraphs>86</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Inter Bold</vt:lpstr>
      <vt:lpstr>Calibri</vt:lpstr>
      <vt:lpstr>Inter Italics</vt:lpstr>
      <vt:lpstr>HK Grotesk Medium</vt: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2</cp:revision>
  <dcterms:created xsi:type="dcterms:W3CDTF">2006-08-16T00:00:00Z</dcterms:created>
  <dcterms:modified xsi:type="dcterms:W3CDTF">2024-08-06T15:44:03Z</dcterms:modified>
  <dc:identifier>DAGNCrBajXA</dc:identifier>
</cp:coreProperties>
</file>

<file path=docProps/thumbnail.jpeg>
</file>